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2" r:id="rId6"/>
    <p:sldId id="283" r:id="rId7"/>
    <p:sldId id="284" r:id="rId8"/>
    <p:sldId id="285" r:id="rId9"/>
    <p:sldId id="286" r:id="rId10"/>
    <p:sldId id="287" r:id="rId11"/>
    <p:sldId id="260" r:id="rId12"/>
    <p:sldId id="261" r:id="rId13"/>
    <p:sldId id="262" r:id="rId14"/>
    <p:sldId id="263" r:id="rId15"/>
    <p:sldId id="264" r:id="rId16"/>
    <p:sldId id="265" r:id="rId17"/>
    <p:sldId id="267" r:id="rId18"/>
    <p:sldId id="268" r:id="rId19"/>
    <p:sldId id="269" r:id="rId20"/>
    <p:sldId id="270" r:id="rId21"/>
    <p:sldId id="275" r:id="rId22"/>
    <p:sldId id="272" r:id="rId23"/>
    <p:sldId id="273" r:id="rId24"/>
    <p:sldId id="276" r:id="rId25"/>
    <p:sldId id="277" r:id="rId26"/>
    <p:sldId id="278" r:id="rId27"/>
    <p:sldId id="279" r:id="rId28"/>
    <p:sldId id="280" r:id="rId29"/>
    <p:sldId id="281" r:id="rId30"/>
    <p:sldId id="27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showGuides="1">
      <p:cViewPr varScale="1">
        <p:scale>
          <a:sx n="74" d="100"/>
          <a:sy n="74" d="100"/>
        </p:scale>
        <p:origin x="-378" y="-90"/>
      </p:cViewPr>
      <p:guideLst>
        <p:guide orient="horz" pos="2160"/>
        <p:guide pos="3840"/>
      </p:guideLst>
    </p:cSldViewPr>
  </p:slideViewPr>
  <p:notesTextViewPr>
    <p:cViewPr>
      <p:scale>
        <a:sx n="1" d="1"/>
        <a:sy n="1" d="1"/>
      </p:scale>
      <p:origin x="0" y="0"/>
    </p:cViewPr>
  </p:notesTextViewPr>
  <p:sorterViewPr>
    <p:cViewPr>
      <p:scale>
        <a:sx n="100" d="100"/>
        <a:sy n="100" d="100"/>
      </p:scale>
      <p:origin x="0" y="-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dirty="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Mockito</a:t>
            </a:r>
            <a:endParaRPr lang="de-DE" dirty="0"/>
          </a:p>
        </p:txBody>
      </p:sp>
      <p:sp>
        <p:nvSpPr>
          <p:cNvPr id="3" name="Untertitel 2"/>
          <p:cNvSpPr>
            <a:spLocks noGrp="1"/>
          </p:cNvSpPr>
          <p:nvPr>
            <p:ph type="subTitle" idx="1"/>
          </p:nvPr>
        </p:nvSpPr>
        <p:spPr/>
        <p:txBody>
          <a:bodyPr>
            <a:normAutofit lnSpcReduction="10000"/>
          </a:bodyPr>
          <a:lstStyle/>
          <a:p>
            <a:r>
              <a:rPr lang="de-DE" dirty="0"/>
              <a:t>Nichts sticht besser</a:t>
            </a:r>
          </a:p>
          <a:p>
            <a:endParaRPr lang="de-DE" dirty="0"/>
          </a:p>
          <a:p>
            <a:r>
              <a:rPr lang="de-DE" dirty="0"/>
              <a:t>Objekte isoliert testen</a:t>
            </a:r>
          </a:p>
        </p:txBody>
      </p:sp>
      <p:pic>
        <p:nvPicPr>
          <p:cNvPr id="16" name="Grafik 15"/>
          <p:cNvPicPr>
            <a:picLocks noChangeAspect="1"/>
          </p:cNvPicPr>
          <p:nvPr/>
        </p:nvPicPr>
        <p:blipFill>
          <a:blip r:embed="rId2"/>
          <a:stretch>
            <a:fillRect/>
          </a:stretch>
        </p:blipFill>
        <p:spPr>
          <a:xfrm>
            <a:off x="1411302" y="210464"/>
            <a:ext cx="3117382" cy="3218536"/>
          </a:xfrm>
          <a:prstGeom prst="rect">
            <a:avLst/>
          </a:prstGeom>
        </p:spPr>
      </p:pic>
    </p:spTree>
    <p:extLst>
      <p:ext uri="{BB962C8B-B14F-4D97-AF65-F5344CB8AC3E}">
        <p14:creationId xmlns:p14="http://schemas.microsoft.com/office/powerpoint/2010/main" val="4034137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Isoliertes Testen durch </a:t>
            </a:r>
            <a:r>
              <a:rPr lang="de-DE" dirty="0" err="1"/>
              <a:t>mocken</a:t>
            </a:r>
            <a:endParaRPr lang="de-DE" dirty="0"/>
          </a:p>
        </p:txBody>
      </p:sp>
      <p:pic>
        <p:nvPicPr>
          <p:cNvPr id="4" name="Grafik 3"/>
          <p:cNvPicPr>
            <a:picLocks noChangeAspect="1"/>
          </p:cNvPicPr>
          <p:nvPr/>
        </p:nvPicPr>
        <p:blipFill>
          <a:blip r:embed="rId2"/>
          <a:stretch>
            <a:fillRect/>
          </a:stretch>
        </p:blipFill>
        <p:spPr>
          <a:xfrm>
            <a:off x="549212" y="1316736"/>
            <a:ext cx="8724790" cy="3628458"/>
          </a:xfrm>
          <a:prstGeom prst="rect">
            <a:avLst/>
          </a:prstGeom>
        </p:spPr>
      </p:pic>
      <p:sp>
        <p:nvSpPr>
          <p:cNvPr id="5" name="Textfeld 4"/>
          <p:cNvSpPr txBox="1"/>
          <p:nvPr/>
        </p:nvSpPr>
        <p:spPr>
          <a:xfrm>
            <a:off x="677334" y="5288890"/>
            <a:ext cx="8313047" cy="1477328"/>
          </a:xfrm>
          <a:prstGeom prst="rect">
            <a:avLst/>
          </a:prstGeom>
          <a:noFill/>
        </p:spPr>
        <p:txBody>
          <a:bodyPr wrap="square" rtlCol="0">
            <a:spAutoFit/>
          </a:bodyPr>
          <a:lstStyle/>
          <a:p>
            <a:r>
              <a:rPr lang="de-DE" dirty="0"/>
              <a:t>Die Objekte mit denen das grüne Objekt agiert, werden hart codiert so programmiert, dass sie garantiert immer den erwarteten Ergebnis entspricht.</a:t>
            </a:r>
          </a:p>
          <a:p>
            <a:endParaRPr lang="de-DE" dirty="0"/>
          </a:p>
          <a:p>
            <a:r>
              <a:rPr lang="de-DE" dirty="0"/>
              <a:t>Ist der Test weiterhin fehlerhaft wissen wir dass das grüne Objekt falsch arbeitet.</a:t>
            </a:r>
          </a:p>
        </p:txBody>
      </p:sp>
    </p:spTree>
    <p:extLst>
      <p:ext uri="{BB962C8B-B14F-4D97-AF65-F5344CB8AC3E}">
        <p14:creationId xmlns:p14="http://schemas.microsoft.com/office/powerpoint/2010/main" val="3387184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Objektorientierung für Anfänger</a:t>
            </a:r>
          </a:p>
        </p:txBody>
      </p:sp>
      <p:sp>
        <p:nvSpPr>
          <p:cNvPr id="3" name="Inhaltsplatzhalter 2"/>
          <p:cNvSpPr>
            <a:spLocks noGrp="1"/>
          </p:cNvSpPr>
          <p:nvPr>
            <p:ph idx="1"/>
          </p:nvPr>
        </p:nvSpPr>
        <p:spPr>
          <a:xfrm>
            <a:off x="627954" y="1590318"/>
            <a:ext cx="8596668" cy="3880773"/>
          </a:xfrm>
        </p:spPr>
        <p:txBody>
          <a:bodyPr/>
          <a:lstStyle/>
          <a:p>
            <a:r>
              <a:rPr lang="de-DE" dirty="0"/>
              <a:t>Ein Objekt besteht aus einem Status, und hat eine wohldefinierte Schnittstelle nach außen</a:t>
            </a:r>
          </a:p>
          <a:p>
            <a:r>
              <a:rPr lang="de-DE" dirty="0"/>
              <a:t>Der Status sind </a:t>
            </a:r>
            <a:r>
              <a:rPr lang="de-DE" dirty="0" err="1"/>
              <a:t>Instanzvariablen</a:t>
            </a:r>
            <a:r>
              <a:rPr lang="de-DE" dirty="0"/>
              <a:t> im Beispiel (</a:t>
            </a:r>
            <a:r>
              <a:rPr lang="de-DE" dirty="0" err="1"/>
              <a:t>gewicht</a:t>
            </a:r>
            <a:r>
              <a:rPr lang="de-DE" dirty="0"/>
              <a:t>, alter).</a:t>
            </a:r>
          </a:p>
          <a:p>
            <a:r>
              <a:rPr lang="de-DE" dirty="0"/>
              <a:t>Die Schnittstellen bestehen aus Methoden auf die das Objekt reagieren kann</a:t>
            </a:r>
          </a:p>
        </p:txBody>
      </p:sp>
      <p:pic>
        <p:nvPicPr>
          <p:cNvPr id="4" name="Grafik 3"/>
          <p:cNvPicPr>
            <a:picLocks noChangeAspect="1"/>
          </p:cNvPicPr>
          <p:nvPr/>
        </p:nvPicPr>
        <p:blipFill>
          <a:blip r:embed="rId2"/>
          <a:stretch>
            <a:fillRect/>
          </a:stretch>
        </p:blipFill>
        <p:spPr>
          <a:xfrm>
            <a:off x="3729754" y="3256606"/>
            <a:ext cx="2393067" cy="2909465"/>
          </a:xfrm>
          <a:prstGeom prst="rect">
            <a:avLst/>
          </a:prstGeom>
        </p:spPr>
      </p:pic>
      <p:sp>
        <p:nvSpPr>
          <p:cNvPr id="5" name="Textfeld 4"/>
          <p:cNvSpPr txBox="1"/>
          <p:nvPr/>
        </p:nvSpPr>
        <p:spPr>
          <a:xfrm>
            <a:off x="3262578" y="6267143"/>
            <a:ext cx="2860243" cy="369332"/>
          </a:xfrm>
          <a:prstGeom prst="rect">
            <a:avLst/>
          </a:prstGeom>
          <a:noFill/>
        </p:spPr>
        <p:txBody>
          <a:bodyPr wrap="square" rtlCol="0">
            <a:spAutoFit/>
          </a:bodyPr>
          <a:lstStyle/>
          <a:p>
            <a:r>
              <a:rPr lang="de-DE" dirty="0"/>
              <a:t>Das zu testende Objekt</a:t>
            </a:r>
          </a:p>
        </p:txBody>
      </p:sp>
      <p:pic>
        <p:nvPicPr>
          <p:cNvPr id="6" name="Grafik 5"/>
          <p:cNvPicPr>
            <a:picLocks noChangeAspect="1"/>
          </p:cNvPicPr>
          <p:nvPr/>
        </p:nvPicPr>
        <p:blipFill>
          <a:blip r:embed="rId3"/>
          <a:stretch>
            <a:fillRect/>
          </a:stretch>
        </p:blipFill>
        <p:spPr>
          <a:xfrm>
            <a:off x="556628" y="3429001"/>
            <a:ext cx="2698636" cy="3131436"/>
          </a:xfrm>
          <a:prstGeom prst="rect">
            <a:avLst/>
          </a:prstGeom>
        </p:spPr>
      </p:pic>
    </p:spTree>
    <p:extLst>
      <p:ext uri="{BB962C8B-B14F-4D97-AF65-F5344CB8AC3E}">
        <p14:creationId xmlns:p14="http://schemas.microsoft.com/office/powerpoint/2010/main" val="2672732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reagiert ein Objekt auf eine Nachricht?</a:t>
            </a:r>
          </a:p>
        </p:txBody>
      </p:sp>
      <p:sp>
        <p:nvSpPr>
          <p:cNvPr id="3" name="Inhaltsplatzhalter 2"/>
          <p:cNvSpPr>
            <a:spLocks noGrp="1"/>
          </p:cNvSpPr>
          <p:nvPr>
            <p:ph idx="1"/>
          </p:nvPr>
        </p:nvSpPr>
        <p:spPr/>
        <p:txBody>
          <a:bodyPr>
            <a:normAutofit fontScale="92500" lnSpcReduction="20000"/>
          </a:bodyPr>
          <a:lstStyle/>
          <a:p>
            <a:r>
              <a:rPr lang="de-DE" dirty="0"/>
              <a:t>Ändert ggf. den Status</a:t>
            </a:r>
          </a:p>
          <a:p>
            <a:r>
              <a:rPr lang="de-DE" dirty="0"/>
              <a:t>Sendet Nachrichten an andere Objekte ggf. mit Parameter</a:t>
            </a:r>
          </a:p>
          <a:p>
            <a:r>
              <a:rPr lang="de-DE" dirty="0"/>
              <a:t>Erhält ggf. Antworten der Nachrichten</a:t>
            </a:r>
          </a:p>
          <a:p>
            <a:endParaRPr lang="de-DE" dirty="0"/>
          </a:p>
          <a:p>
            <a:r>
              <a:rPr lang="de-DE" dirty="0"/>
              <a:t>Eine Antwort kann sein</a:t>
            </a:r>
          </a:p>
          <a:p>
            <a:pPr lvl="1"/>
            <a:r>
              <a:rPr lang="de-DE" dirty="0"/>
              <a:t>Ein Rückgabewert bzw. ein Rückgabeobjekt</a:t>
            </a:r>
          </a:p>
          <a:p>
            <a:pPr lvl="1"/>
            <a:r>
              <a:rPr lang="de-DE" dirty="0"/>
              <a:t>Eine Ausnahme (</a:t>
            </a:r>
            <a:r>
              <a:rPr lang="de-DE" dirty="0" err="1"/>
              <a:t>Exception</a:t>
            </a:r>
            <a:r>
              <a:rPr lang="de-DE" dirty="0"/>
              <a:t>) </a:t>
            </a:r>
            <a:r>
              <a:rPr lang="de-DE" dirty="0" err="1"/>
              <a:t>z.B</a:t>
            </a:r>
            <a:r>
              <a:rPr lang="de-DE" dirty="0"/>
              <a:t> Zu wenig Speicherplatz</a:t>
            </a:r>
          </a:p>
          <a:p>
            <a:pPr lvl="1"/>
            <a:r>
              <a:rPr lang="de-DE" dirty="0"/>
              <a:t>Änderungen an den übergebenden Parameter  </a:t>
            </a:r>
          </a:p>
          <a:p>
            <a:pPr lvl="2"/>
            <a:r>
              <a:rPr lang="de-DE" dirty="0"/>
              <a:t>Beispiel </a:t>
            </a:r>
            <a:r>
              <a:rPr lang="de-DE" dirty="0" err="1"/>
              <a:t>fuelleAus</a:t>
            </a:r>
            <a:r>
              <a:rPr lang="de-DE" dirty="0"/>
              <a:t>(Formular </a:t>
            </a:r>
            <a:r>
              <a:rPr lang="de-DE" dirty="0" err="1"/>
              <a:t>aFormular</a:t>
            </a:r>
            <a:r>
              <a:rPr lang="de-DE" dirty="0"/>
              <a:t>){</a:t>
            </a:r>
          </a:p>
          <a:p>
            <a:pPr marL="914400" lvl="2" indent="0">
              <a:buNone/>
            </a:pPr>
            <a:r>
              <a:rPr lang="de-DE" dirty="0"/>
              <a:t>                      </a:t>
            </a:r>
            <a:r>
              <a:rPr lang="de-DE" dirty="0" err="1"/>
              <a:t>aFormular.setName</a:t>
            </a:r>
            <a:r>
              <a:rPr lang="de-DE" dirty="0"/>
              <a:t>(„Klaus“);</a:t>
            </a:r>
          </a:p>
          <a:p>
            <a:pPr marL="914400" lvl="2" indent="0">
              <a:buNone/>
            </a:pPr>
            <a:r>
              <a:rPr lang="de-DE" dirty="0"/>
              <a:t>                      </a:t>
            </a:r>
            <a:r>
              <a:rPr lang="de-DE" dirty="0" err="1"/>
              <a:t>aFormular.setGewicht</a:t>
            </a:r>
            <a:r>
              <a:rPr lang="de-DE"/>
              <a:t>(100);</a:t>
            </a:r>
            <a:endParaRPr lang="de-DE" dirty="0"/>
          </a:p>
          <a:p>
            <a:pPr marL="914400" lvl="2" indent="0">
              <a:buNone/>
            </a:pPr>
            <a:r>
              <a:rPr lang="de-DE" dirty="0"/>
              <a:t>                 } </a:t>
            </a:r>
          </a:p>
        </p:txBody>
      </p:sp>
    </p:spTree>
    <p:extLst>
      <p:ext uri="{BB962C8B-B14F-4D97-AF65-F5344CB8AC3E}">
        <p14:creationId xmlns:p14="http://schemas.microsoft.com/office/powerpoint/2010/main" val="299558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663245"/>
          </a:xfrm>
        </p:spPr>
        <p:txBody>
          <a:bodyPr/>
          <a:lstStyle/>
          <a:p>
            <a:r>
              <a:rPr lang="de-DE" dirty="0"/>
              <a:t>Beispiel</a:t>
            </a:r>
          </a:p>
        </p:txBody>
      </p:sp>
      <p:pic>
        <p:nvPicPr>
          <p:cNvPr id="4" name="Inhaltsplatzhalter 3"/>
          <p:cNvPicPr>
            <a:picLocks noGrp="1" noChangeAspect="1"/>
          </p:cNvPicPr>
          <p:nvPr>
            <p:ph idx="1"/>
          </p:nvPr>
        </p:nvPicPr>
        <p:blipFill>
          <a:blip r:embed="rId2"/>
          <a:stretch>
            <a:fillRect/>
          </a:stretch>
        </p:blipFill>
        <p:spPr>
          <a:xfrm>
            <a:off x="1016813" y="1426465"/>
            <a:ext cx="7341738" cy="5266614"/>
          </a:xfrm>
          <a:prstGeom prst="rect">
            <a:avLst/>
          </a:prstGeom>
        </p:spPr>
      </p:pic>
      <p:pic>
        <p:nvPicPr>
          <p:cNvPr id="3" name="Grafik 2"/>
          <p:cNvPicPr>
            <a:picLocks noChangeAspect="1"/>
          </p:cNvPicPr>
          <p:nvPr/>
        </p:nvPicPr>
        <p:blipFill>
          <a:blip r:embed="rId3"/>
          <a:stretch>
            <a:fillRect/>
          </a:stretch>
        </p:blipFill>
        <p:spPr>
          <a:xfrm>
            <a:off x="7856982" y="1549393"/>
            <a:ext cx="1417020" cy="1429560"/>
          </a:xfrm>
          <a:prstGeom prst="rect">
            <a:avLst/>
          </a:prstGeom>
        </p:spPr>
      </p:pic>
      <p:pic>
        <p:nvPicPr>
          <p:cNvPr id="6" name="Grafik 5"/>
          <p:cNvPicPr>
            <a:picLocks noChangeAspect="1"/>
          </p:cNvPicPr>
          <p:nvPr/>
        </p:nvPicPr>
        <p:blipFill>
          <a:blip r:embed="rId4"/>
          <a:stretch>
            <a:fillRect/>
          </a:stretch>
        </p:blipFill>
        <p:spPr>
          <a:xfrm>
            <a:off x="8033766" y="3255501"/>
            <a:ext cx="952500" cy="1143000"/>
          </a:xfrm>
          <a:prstGeom prst="rect">
            <a:avLst/>
          </a:prstGeom>
        </p:spPr>
      </p:pic>
      <p:pic>
        <p:nvPicPr>
          <p:cNvPr id="10" name="Grafik 9"/>
          <p:cNvPicPr>
            <a:picLocks noChangeAspect="1"/>
          </p:cNvPicPr>
          <p:nvPr/>
        </p:nvPicPr>
        <p:blipFill>
          <a:blip r:embed="rId5"/>
          <a:stretch>
            <a:fillRect/>
          </a:stretch>
        </p:blipFill>
        <p:spPr>
          <a:xfrm>
            <a:off x="2134629" y="2405165"/>
            <a:ext cx="1043978" cy="1654607"/>
          </a:xfrm>
          <a:prstGeom prst="rect">
            <a:avLst/>
          </a:prstGeom>
        </p:spPr>
      </p:pic>
    </p:spTree>
    <p:extLst>
      <p:ext uri="{BB962C8B-B14F-4D97-AF65-F5344CB8AC3E}">
        <p14:creationId xmlns:p14="http://schemas.microsoft.com/office/powerpoint/2010/main" val="74535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Erläuterung von Beispiel</a:t>
            </a:r>
          </a:p>
        </p:txBody>
      </p:sp>
      <p:sp>
        <p:nvSpPr>
          <p:cNvPr id="3" name="Inhaltsplatzhalter 2"/>
          <p:cNvSpPr>
            <a:spLocks noGrp="1"/>
          </p:cNvSpPr>
          <p:nvPr>
            <p:ph idx="1"/>
          </p:nvPr>
        </p:nvSpPr>
        <p:spPr/>
        <p:txBody>
          <a:bodyPr/>
          <a:lstStyle/>
          <a:p>
            <a:r>
              <a:rPr lang="de-DE" dirty="0"/>
              <a:t>Ob Klaus Gewicht verliert oder zunimmt hängt vom Schweinehund ab</a:t>
            </a:r>
          </a:p>
          <a:p>
            <a:r>
              <a:rPr lang="de-DE" dirty="0"/>
              <a:t>Abhängig vom Schweinehund läuft Klaus entweder zum Kühlschrank oder </a:t>
            </a:r>
            <a:r>
              <a:rPr lang="de-DE" dirty="0" err="1"/>
              <a:t>WeitWeitWeg</a:t>
            </a:r>
            <a:endParaRPr lang="de-DE" dirty="0"/>
          </a:p>
          <a:p>
            <a:endParaRPr lang="de-DE" dirty="0"/>
          </a:p>
          <a:p>
            <a:r>
              <a:rPr lang="de-DE" dirty="0"/>
              <a:t>Wir haben</a:t>
            </a:r>
          </a:p>
          <a:p>
            <a:pPr lvl="1"/>
            <a:r>
              <a:rPr lang="de-DE" dirty="0" err="1"/>
              <a:t>Statusaenderung</a:t>
            </a:r>
            <a:endParaRPr lang="de-DE" dirty="0"/>
          </a:p>
          <a:p>
            <a:pPr lvl="1"/>
            <a:r>
              <a:rPr lang="de-DE" dirty="0"/>
              <a:t>Nachrichten an Objekt Schweinehund und Bewegung</a:t>
            </a:r>
          </a:p>
          <a:p>
            <a:pPr lvl="1"/>
            <a:r>
              <a:rPr lang="de-DE" dirty="0" err="1"/>
              <a:t>Rueckgabewert</a:t>
            </a:r>
            <a:r>
              <a:rPr lang="de-DE" dirty="0"/>
              <a:t> der Nachricht </a:t>
            </a:r>
            <a:r>
              <a:rPr lang="de-DE" dirty="0" err="1"/>
              <a:t>ueberwinde</a:t>
            </a:r>
            <a:r>
              <a:rPr lang="de-DE" dirty="0"/>
              <a:t> an Schweinehund ist wichtig</a:t>
            </a:r>
          </a:p>
        </p:txBody>
      </p:sp>
    </p:spTree>
    <p:extLst>
      <p:ext uri="{BB962C8B-B14F-4D97-AF65-F5344CB8AC3E}">
        <p14:creationId xmlns:p14="http://schemas.microsoft.com/office/powerpoint/2010/main" val="2687457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teste ich die Gewichtsänderung?</a:t>
            </a:r>
          </a:p>
        </p:txBody>
      </p:sp>
      <p:sp>
        <p:nvSpPr>
          <p:cNvPr id="3" name="Inhaltsplatzhalter 2"/>
          <p:cNvSpPr>
            <a:spLocks noGrp="1"/>
          </p:cNvSpPr>
          <p:nvPr>
            <p:ph idx="1"/>
          </p:nvPr>
        </p:nvSpPr>
        <p:spPr>
          <a:xfrm>
            <a:off x="446227" y="2160589"/>
            <a:ext cx="9385401" cy="3880773"/>
          </a:xfrm>
        </p:spPr>
        <p:txBody>
          <a:bodyPr>
            <a:normAutofit/>
          </a:bodyPr>
          <a:lstStyle/>
          <a:p>
            <a:r>
              <a:rPr lang="de-DE" dirty="0"/>
              <a:t>Erzeuge </a:t>
            </a:r>
            <a:r>
              <a:rPr lang="de-DE" dirty="0" err="1"/>
              <a:t>TextFixture</a:t>
            </a:r>
            <a:r>
              <a:rPr lang="de-DE" dirty="0"/>
              <a:t>: Objekt Klaus mit Gewicht 100 </a:t>
            </a:r>
          </a:p>
          <a:p>
            <a:r>
              <a:rPr lang="de-DE" dirty="0"/>
              <a:t>Ersetze Schweinehund durch </a:t>
            </a:r>
            <a:r>
              <a:rPr lang="de-DE" dirty="0" err="1"/>
              <a:t>Mockobjekt</a:t>
            </a:r>
            <a:endParaRPr lang="de-DE" dirty="0"/>
          </a:p>
          <a:p>
            <a:pPr lvl="1"/>
            <a:r>
              <a:rPr lang="de-DE" dirty="0"/>
              <a:t>Testfall 1: </a:t>
            </a:r>
            <a:r>
              <a:rPr lang="de-DE" dirty="0" err="1"/>
              <a:t>Mockobjekt</a:t>
            </a:r>
            <a:r>
              <a:rPr lang="de-DE" dirty="0"/>
              <a:t> ist unüberwindbarer Schweinehund – ein Schweinelefant</a:t>
            </a:r>
          </a:p>
          <a:p>
            <a:pPr lvl="1"/>
            <a:r>
              <a:rPr lang="de-DE" dirty="0"/>
              <a:t>Testfall 2: </a:t>
            </a:r>
            <a:r>
              <a:rPr lang="de-DE" dirty="0" err="1"/>
              <a:t>Mockobjekt</a:t>
            </a:r>
            <a:r>
              <a:rPr lang="de-DE" dirty="0"/>
              <a:t> ist Schweinehund der immer überwunden wird – eine Schweinemaus</a:t>
            </a:r>
          </a:p>
          <a:p>
            <a:r>
              <a:rPr lang="de-DE" dirty="0"/>
              <a:t>Rufe Methode laufen auf</a:t>
            </a:r>
          </a:p>
          <a:p>
            <a:r>
              <a:rPr lang="de-DE" dirty="0"/>
              <a:t>Prüfe Wert von Gewicht</a:t>
            </a:r>
          </a:p>
          <a:p>
            <a:pPr lvl="1"/>
            <a:r>
              <a:rPr lang="de-DE" dirty="0"/>
              <a:t>Testfall 1: Prüfe Gewicht muss grösser als 100 sein</a:t>
            </a:r>
          </a:p>
          <a:p>
            <a:pPr lvl="1"/>
            <a:r>
              <a:rPr lang="de-DE" dirty="0"/>
              <a:t>Testfall 2: Prüfe Gewicht muss kleiner  als 100 sein</a:t>
            </a:r>
          </a:p>
          <a:p>
            <a:endParaRPr lang="de-DE" dirty="0"/>
          </a:p>
        </p:txBody>
      </p:sp>
    </p:spTree>
    <p:extLst>
      <p:ext uri="{BB962C8B-B14F-4D97-AF65-F5344CB8AC3E}">
        <p14:creationId xmlns:p14="http://schemas.microsoft.com/office/powerpoint/2010/main" val="418366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790862" cy="1320800"/>
          </a:xfrm>
        </p:spPr>
        <p:txBody>
          <a:bodyPr/>
          <a:lstStyle/>
          <a:p>
            <a:r>
              <a:rPr lang="de-DE" dirty="0"/>
              <a:t>Problem Ersetzung des Schweinehundes 1</a:t>
            </a:r>
          </a:p>
        </p:txBody>
      </p:sp>
      <p:sp>
        <p:nvSpPr>
          <p:cNvPr id="3" name="Inhaltsplatzhalter 2"/>
          <p:cNvSpPr>
            <a:spLocks noGrp="1"/>
          </p:cNvSpPr>
          <p:nvPr>
            <p:ph idx="1"/>
          </p:nvPr>
        </p:nvSpPr>
        <p:spPr/>
        <p:txBody>
          <a:bodyPr>
            <a:normAutofit fontScale="62500" lnSpcReduction="20000"/>
          </a:bodyPr>
          <a:lstStyle/>
          <a:p>
            <a:r>
              <a:rPr lang="de-DE" dirty="0"/>
              <a:t>Methode laufen in Objekt Klaus</a:t>
            </a:r>
          </a:p>
          <a:p>
            <a:r>
              <a:rPr lang="de-DE" dirty="0"/>
              <a:t>{</a:t>
            </a:r>
          </a:p>
          <a:p>
            <a:r>
              <a:rPr lang="de-DE" dirty="0"/>
              <a:t>    Bewegung </a:t>
            </a:r>
            <a:r>
              <a:rPr lang="de-DE" dirty="0" err="1"/>
              <a:t>bewegung</a:t>
            </a:r>
            <a:r>
              <a:rPr lang="de-DE" dirty="0"/>
              <a:t> = </a:t>
            </a:r>
            <a:r>
              <a:rPr lang="de-DE" dirty="0" err="1"/>
              <a:t>new</a:t>
            </a:r>
            <a:r>
              <a:rPr lang="de-DE" dirty="0"/>
              <a:t> Bewegung();</a:t>
            </a:r>
          </a:p>
          <a:p>
            <a:r>
              <a:rPr lang="de-DE" dirty="0"/>
              <a:t>    </a:t>
            </a:r>
            <a:r>
              <a:rPr lang="de-DE" dirty="0" err="1"/>
              <a:t>bewegung.setStart</a:t>
            </a:r>
            <a:r>
              <a:rPr lang="de-DE" dirty="0"/>
              <a:t>(Sofa)</a:t>
            </a:r>
          </a:p>
          <a:p>
            <a:r>
              <a:rPr lang="de-DE" dirty="0"/>
              <a:t>    </a:t>
            </a:r>
            <a:r>
              <a:rPr lang="de-DE" dirty="0" err="1">
                <a:solidFill>
                  <a:srgbClr val="FF0000"/>
                </a:solidFill>
              </a:rPr>
              <a:t>SchweineHund</a:t>
            </a:r>
            <a:r>
              <a:rPr lang="de-DE" dirty="0">
                <a:solidFill>
                  <a:srgbClr val="FF0000"/>
                </a:solidFill>
              </a:rPr>
              <a:t> </a:t>
            </a:r>
            <a:r>
              <a:rPr lang="de-DE" dirty="0" err="1">
                <a:solidFill>
                  <a:srgbClr val="FF0000"/>
                </a:solidFill>
              </a:rPr>
              <a:t>schweineHund</a:t>
            </a:r>
            <a:r>
              <a:rPr lang="de-DE" dirty="0">
                <a:solidFill>
                  <a:srgbClr val="FF0000"/>
                </a:solidFill>
              </a:rPr>
              <a:t> = </a:t>
            </a:r>
            <a:r>
              <a:rPr lang="de-DE" dirty="0" err="1">
                <a:solidFill>
                  <a:srgbClr val="FF0000"/>
                </a:solidFill>
              </a:rPr>
              <a:t>new</a:t>
            </a:r>
            <a:r>
              <a:rPr lang="de-DE" dirty="0">
                <a:solidFill>
                  <a:srgbClr val="FF0000"/>
                </a:solidFill>
              </a:rPr>
              <a:t> </a:t>
            </a:r>
            <a:r>
              <a:rPr lang="de-DE" dirty="0" err="1">
                <a:solidFill>
                  <a:srgbClr val="FF0000"/>
                </a:solidFill>
              </a:rPr>
              <a:t>SchweineHund</a:t>
            </a:r>
            <a:r>
              <a:rPr lang="de-DE" dirty="0">
                <a:solidFill>
                  <a:srgbClr val="FF0000"/>
                </a:solidFill>
              </a:rPr>
              <a:t>();</a:t>
            </a:r>
          </a:p>
          <a:p>
            <a:r>
              <a:rPr lang="de-DE" dirty="0"/>
              <a:t>    </a:t>
            </a:r>
            <a:r>
              <a:rPr lang="de-DE" dirty="0" err="1"/>
              <a:t>if</a:t>
            </a:r>
            <a:r>
              <a:rPr lang="de-DE" dirty="0"/>
              <a:t> (</a:t>
            </a:r>
            <a:r>
              <a:rPr lang="de-DE" dirty="0" err="1"/>
              <a:t>schweineHund.ueberwinde</a:t>
            </a:r>
            <a:r>
              <a:rPr lang="de-DE" dirty="0"/>
              <a:t>() == </a:t>
            </a:r>
            <a:r>
              <a:rPr lang="de-DE" dirty="0" err="1"/>
              <a:t>erfolg</a:t>
            </a:r>
            <a:r>
              <a:rPr lang="de-DE" dirty="0"/>
              <a:t>){</a:t>
            </a:r>
          </a:p>
          <a:p>
            <a:r>
              <a:rPr lang="de-DE" dirty="0"/>
              <a:t>                   </a:t>
            </a:r>
            <a:r>
              <a:rPr lang="de-DE" dirty="0" err="1"/>
              <a:t>bewegung.laufe</a:t>
            </a:r>
            <a:r>
              <a:rPr lang="de-DE" dirty="0"/>
              <a:t>(„</a:t>
            </a:r>
            <a:r>
              <a:rPr lang="de-DE" dirty="0" err="1"/>
              <a:t>WeitWeitWeg</a:t>
            </a:r>
            <a:r>
              <a:rPr lang="de-DE" dirty="0"/>
              <a:t>“);</a:t>
            </a:r>
          </a:p>
          <a:p>
            <a:r>
              <a:rPr lang="de-DE" dirty="0"/>
              <a:t>                   </a:t>
            </a:r>
            <a:r>
              <a:rPr lang="de-DE" dirty="0" err="1"/>
              <a:t>reduziereGewicht</a:t>
            </a:r>
            <a:r>
              <a:rPr lang="de-DE" dirty="0"/>
              <a:t>();</a:t>
            </a:r>
          </a:p>
          <a:p>
            <a:r>
              <a:rPr lang="de-DE" dirty="0"/>
              <a:t>    }</a:t>
            </a:r>
            <a:r>
              <a:rPr lang="de-DE" dirty="0" err="1"/>
              <a:t>else</a:t>
            </a:r>
            <a:r>
              <a:rPr lang="de-DE" dirty="0"/>
              <a:t>{</a:t>
            </a:r>
          </a:p>
          <a:p>
            <a:r>
              <a:rPr lang="de-DE" dirty="0"/>
              <a:t>	                </a:t>
            </a:r>
            <a:r>
              <a:rPr lang="de-DE" dirty="0" err="1"/>
              <a:t>bewegung.laufe</a:t>
            </a:r>
            <a:r>
              <a:rPr lang="de-DE" dirty="0"/>
              <a:t>(„</a:t>
            </a:r>
            <a:r>
              <a:rPr lang="de-DE" dirty="0" err="1"/>
              <a:t>Kuehlschrank</a:t>
            </a:r>
            <a:r>
              <a:rPr lang="de-DE" dirty="0"/>
              <a:t>“);</a:t>
            </a:r>
          </a:p>
          <a:p>
            <a:r>
              <a:rPr lang="de-DE" dirty="0"/>
              <a:t>                   saufe();</a:t>
            </a:r>
          </a:p>
          <a:p>
            <a:r>
              <a:rPr lang="de-DE" dirty="0"/>
              <a:t>                   </a:t>
            </a:r>
            <a:r>
              <a:rPr lang="de-DE" dirty="0" err="1"/>
              <a:t>erhoeheGewicht</a:t>
            </a:r>
            <a:r>
              <a:rPr lang="de-DE" dirty="0"/>
              <a:t>();</a:t>
            </a:r>
          </a:p>
          <a:p>
            <a:r>
              <a:rPr lang="de-DE" dirty="0"/>
              <a:t>    }</a:t>
            </a:r>
          </a:p>
          <a:p>
            <a:r>
              <a:rPr lang="de-DE" dirty="0"/>
              <a:t>}</a:t>
            </a:r>
          </a:p>
          <a:p>
            <a:endParaRPr lang="de-DE" dirty="0"/>
          </a:p>
        </p:txBody>
      </p:sp>
      <p:sp>
        <p:nvSpPr>
          <p:cNvPr id="5" name="Pfeil: nach links 4"/>
          <p:cNvSpPr/>
          <p:nvPr/>
        </p:nvSpPr>
        <p:spPr>
          <a:xfrm>
            <a:off x="4846732" y="3162242"/>
            <a:ext cx="779228" cy="264381"/>
          </a:xfrm>
          <a:prstGeom prst="leftArrow">
            <a:avLst/>
          </a:prstGeom>
          <a:gradFill flip="none" rotWithShape="1">
            <a:gsLst>
              <a:gs pos="0">
                <a:srgbClr val="FF0000"/>
              </a:gs>
              <a:gs pos="48000">
                <a:schemeClr val="accent4">
                  <a:lumMod val="97000"/>
                  <a:lumOff val="3000"/>
                </a:schemeClr>
              </a:gs>
              <a:gs pos="100000">
                <a:schemeClr val="accent4">
                  <a:lumMod val="60000"/>
                  <a:lumOff val="4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545767" y="6086885"/>
            <a:ext cx="6749184" cy="369332"/>
          </a:xfrm>
          <a:prstGeom prst="rect">
            <a:avLst/>
          </a:prstGeom>
          <a:noFill/>
        </p:spPr>
        <p:txBody>
          <a:bodyPr wrap="square" rtlCol="0">
            <a:spAutoFit/>
          </a:bodyPr>
          <a:lstStyle/>
          <a:p>
            <a:r>
              <a:rPr lang="de-DE" dirty="0">
                <a:solidFill>
                  <a:srgbClr val="FF0000"/>
                </a:solidFill>
              </a:rPr>
              <a:t>Ohne</a:t>
            </a:r>
            <a:r>
              <a:rPr lang="de-DE" dirty="0"/>
              <a:t> </a:t>
            </a:r>
            <a:r>
              <a:rPr lang="de-DE" dirty="0" err="1">
                <a:solidFill>
                  <a:srgbClr val="FF0000"/>
                </a:solidFill>
              </a:rPr>
              <a:t>Umprogrammierung</a:t>
            </a:r>
            <a:r>
              <a:rPr lang="de-DE" dirty="0"/>
              <a:t> </a:t>
            </a:r>
            <a:r>
              <a:rPr lang="de-DE" dirty="0">
                <a:solidFill>
                  <a:srgbClr val="FF0000"/>
                </a:solidFill>
              </a:rPr>
              <a:t>Schweinehund</a:t>
            </a:r>
            <a:r>
              <a:rPr lang="de-DE" dirty="0"/>
              <a:t> </a:t>
            </a:r>
            <a:r>
              <a:rPr lang="de-DE" dirty="0">
                <a:solidFill>
                  <a:srgbClr val="FF0000"/>
                </a:solidFill>
              </a:rPr>
              <a:t>nicht</a:t>
            </a:r>
            <a:r>
              <a:rPr lang="de-DE" dirty="0"/>
              <a:t> </a:t>
            </a:r>
            <a:r>
              <a:rPr lang="de-DE" dirty="0">
                <a:solidFill>
                  <a:srgbClr val="FF0000"/>
                </a:solidFill>
              </a:rPr>
              <a:t>ersetzbar</a:t>
            </a:r>
          </a:p>
        </p:txBody>
      </p:sp>
    </p:spTree>
    <p:extLst>
      <p:ext uri="{BB962C8B-B14F-4D97-AF65-F5344CB8AC3E}">
        <p14:creationId xmlns:p14="http://schemas.microsoft.com/office/powerpoint/2010/main" val="1504074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Dependeny</a:t>
            </a:r>
            <a:r>
              <a:rPr lang="de-DE" dirty="0"/>
              <a:t> </a:t>
            </a:r>
            <a:r>
              <a:rPr lang="de-DE" dirty="0" err="1"/>
              <a:t>Injection</a:t>
            </a:r>
            <a:endParaRPr lang="de-DE" dirty="0"/>
          </a:p>
        </p:txBody>
      </p:sp>
      <p:sp>
        <p:nvSpPr>
          <p:cNvPr id="3" name="Inhaltsplatzhalter 2"/>
          <p:cNvSpPr>
            <a:spLocks noGrp="1"/>
          </p:cNvSpPr>
          <p:nvPr>
            <p:ph idx="1"/>
          </p:nvPr>
        </p:nvSpPr>
        <p:spPr/>
        <p:txBody>
          <a:bodyPr/>
          <a:lstStyle/>
          <a:p>
            <a:r>
              <a:rPr lang="de-DE" dirty="0"/>
              <a:t>Problem: Harte Kopplung Schweinehund mit Klaus. Es ist unmöglich den Hund ohne </a:t>
            </a:r>
            <a:r>
              <a:rPr lang="de-DE" dirty="0" err="1"/>
              <a:t>Umprogrammierung</a:t>
            </a:r>
            <a:r>
              <a:rPr lang="de-DE" dirty="0"/>
              <a:t> auszutauschen.</a:t>
            </a:r>
          </a:p>
          <a:p>
            <a:r>
              <a:rPr lang="de-DE" dirty="0"/>
              <a:t>Lösung: </a:t>
            </a:r>
            <a:r>
              <a:rPr lang="de-DE" dirty="0" err="1"/>
              <a:t>Dependency</a:t>
            </a:r>
            <a:r>
              <a:rPr lang="de-DE" dirty="0"/>
              <a:t> </a:t>
            </a:r>
            <a:r>
              <a:rPr lang="de-DE" dirty="0" err="1"/>
              <a:t>Injection</a:t>
            </a:r>
            <a:endParaRPr lang="de-DE" dirty="0"/>
          </a:p>
          <a:p>
            <a:endParaRPr lang="de-DE" dirty="0"/>
          </a:p>
          <a:p>
            <a:pPr lvl="1"/>
            <a:r>
              <a:rPr lang="de-DE" dirty="0"/>
              <a:t>Schweinehund von </a:t>
            </a:r>
            <a:r>
              <a:rPr lang="de-DE" dirty="0" err="1"/>
              <a:t>aussen</a:t>
            </a:r>
            <a:r>
              <a:rPr lang="de-DE" dirty="0"/>
              <a:t> in Objekt einbringen können</a:t>
            </a:r>
          </a:p>
          <a:p>
            <a:pPr lvl="2"/>
            <a:r>
              <a:rPr lang="de-DE" dirty="0"/>
              <a:t>Bei Erzeugung über </a:t>
            </a:r>
            <a:r>
              <a:rPr lang="de-DE" dirty="0" err="1"/>
              <a:t>Constructor</a:t>
            </a:r>
            <a:r>
              <a:rPr lang="de-DE" dirty="0"/>
              <a:t> oder</a:t>
            </a:r>
          </a:p>
          <a:p>
            <a:pPr lvl="2"/>
            <a:r>
              <a:rPr lang="de-DE" dirty="0"/>
              <a:t>Nach Erzeugung über </a:t>
            </a:r>
            <a:r>
              <a:rPr lang="de-DE" dirty="0" err="1"/>
              <a:t>setter</a:t>
            </a:r>
            <a:r>
              <a:rPr lang="de-DE" dirty="0"/>
              <a:t> Methode oder</a:t>
            </a:r>
          </a:p>
          <a:p>
            <a:pPr lvl="2"/>
            <a:r>
              <a:rPr lang="de-DE" dirty="0"/>
              <a:t>Verwendung eines </a:t>
            </a:r>
            <a:r>
              <a:rPr lang="de-DE" dirty="0" err="1"/>
              <a:t>Dependency</a:t>
            </a:r>
            <a:r>
              <a:rPr lang="de-DE" dirty="0"/>
              <a:t> </a:t>
            </a:r>
            <a:r>
              <a:rPr lang="de-DE" dirty="0" err="1"/>
              <a:t>Injection</a:t>
            </a:r>
            <a:r>
              <a:rPr lang="de-DE" dirty="0"/>
              <a:t> Frameworks</a:t>
            </a:r>
          </a:p>
          <a:p>
            <a:pPr lvl="2"/>
            <a:endParaRPr lang="de-DE" dirty="0"/>
          </a:p>
          <a:p>
            <a:r>
              <a:rPr lang="de-DE" dirty="0"/>
              <a:t>Test </a:t>
            </a:r>
            <a:r>
              <a:rPr lang="de-DE" dirty="0" err="1"/>
              <a:t>Driven</a:t>
            </a:r>
            <a:r>
              <a:rPr lang="de-DE" dirty="0"/>
              <a:t> Design (TDD): Man erhofft sich besseren Code wenn man zuerst die Tests schreibt.</a:t>
            </a:r>
          </a:p>
        </p:txBody>
      </p:sp>
      <p:sp>
        <p:nvSpPr>
          <p:cNvPr id="4" name="Textfeld 3"/>
          <p:cNvSpPr txBox="1"/>
          <p:nvPr/>
        </p:nvSpPr>
        <p:spPr>
          <a:xfrm>
            <a:off x="1271847" y="6051665"/>
            <a:ext cx="6350924" cy="369332"/>
          </a:xfrm>
          <a:prstGeom prst="rect">
            <a:avLst/>
          </a:prstGeom>
          <a:noFill/>
        </p:spPr>
        <p:txBody>
          <a:bodyPr wrap="square" rtlCol="0">
            <a:spAutoFit/>
          </a:bodyPr>
          <a:lstStyle/>
          <a:p>
            <a:r>
              <a:rPr lang="de-DE" dirty="0" err="1">
                <a:solidFill>
                  <a:srgbClr val="FF0000"/>
                </a:solidFill>
              </a:rPr>
              <a:t>Dependency</a:t>
            </a:r>
            <a:r>
              <a:rPr lang="de-DE" dirty="0">
                <a:solidFill>
                  <a:srgbClr val="FF0000"/>
                </a:solidFill>
              </a:rPr>
              <a:t> </a:t>
            </a:r>
            <a:r>
              <a:rPr lang="de-DE" dirty="0" err="1">
                <a:solidFill>
                  <a:srgbClr val="FF0000"/>
                </a:solidFill>
              </a:rPr>
              <a:t>Injection</a:t>
            </a:r>
            <a:r>
              <a:rPr lang="de-DE" dirty="0">
                <a:solidFill>
                  <a:srgbClr val="FF0000"/>
                </a:solidFill>
              </a:rPr>
              <a:t> ist ein eigenständiges Thema</a:t>
            </a:r>
          </a:p>
        </p:txBody>
      </p:sp>
    </p:spTree>
    <p:extLst>
      <p:ext uri="{BB962C8B-B14F-4D97-AF65-F5344CB8AC3E}">
        <p14:creationId xmlns:p14="http://schemas.microsoft.com/office/powerpoint/2010/main" val="2949510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 ohne </a:t>
            </a:r>
            <a:r>
              <a:rPr lang="de-DE" dirty="0" err="1"/>
              <a:t>Mockito</a:t>
            </a:r>
            <a:endParaRPr lang="de-DE" dirty="0"/>
          </a:p>
        </p:txBody>
      </p:sp>
      <p:pic>
        <p:nvPicPr>
          <p:cNvPr id="5" name="Grafik 4"/>
          <p:cNvPicPr>
            <a:picLocks noChangeAspect="1"/>
          </p:cNvPicPr>
          <p:nvPr/>
        </p:nvPicPr>
        <p:blipFill>
          <a:blip r:embed="rId2"/>
          <a:stretch>
            <a:fillRect/>
          </a:stretch>
        </p:blipFill>
        <p:spPr>
          <a:xfrm>
            <a:off x="114300" y="1781441"/>
            <a:ext cx="9601328" cy="3478188"/>
          </a:xfrm>
          <a:prstGeom prst="rect">
            <a:avLst/>
          </a:prstGeom>
        </p:spPr>
      </p:pic>
    </p:spTree>
    <p:extLst>
      <p:ext uri="{BB962C8B-B14F-4D97-AF65-F5344CB8AC3E}">
        <p14:creationId xmlns:p14="http://schemas.microsoft.com/office/powerpoint/2010/main" val="1338543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Lösung mit </a:t>
            </a:r>
            <a:r>
              <a:rPr lang="de-DE" dirty="0" err="1"/>
              <a:t>Mockito</a:t>
            </a:r>
            <a:endParaRPr lang="de-DE" dirty="0"/>
          </a:p>
        </p:txBody>
      </p:sp>
      <p:pic>
        <p:nvPicPr>
          <p:cNvPr id="5" name="Grafik 4"/>
          <p:cNvPicPr>
            <a:picLocks noChangeAspect="1"/>
          </p:cNvPicPr>
          <p:nvPr/>
        </p:nvPicPr>
        <p:blipFill>
          <a:blip r:embed="rId2"/>
          <a:stretch>
            <a:fillRect/>
          </a:stretch>
        </p:blipFill>
        <p:spPr>
          <a:xfrm>
            <a:off x="859505" y="1523902"/>
            <a:ext cx="8880143" cy="4328258"/>
          </a:xfrm>
          <a:prstGeom prst="rect">
            <a:avLst/>
          </a:prstGeom>
        </p:spPr>
      </p:pic>
      <p:pic>
        <p:nvPicPr>
          <p:cNvPr id="3" name="Grafik 2"/>
          <p:cNvPicPr>
            <a:picLocks noChangeAspect="1"/>
          </p:cNvPicPr>
          <p:nvPr/>
        </p:nvPicPr>
        <p:blipFill>
          <a:blip r:embed="rId3"/>
          <a:stretch>
            <a:fillRect/>
          </a:stretch>
        </p:blipFill>
        <p:spPr>
          <a:xfrm>
            <a:off x="984332" y="3491369"/>
            <a:ext cx="3382842" cy="1920632"/>
          </a:xfrm>
          <a:prstGeom prst="rect">
            <a:avLst/>
          </a:prstGeom>
        </p:spPr>
      </p:pic>
      <p:pic>
        <p:nvPicPr>
          <p:cNvPr id="4" name="Grafik 3"/>
          <p:cNvPicPr>
            <a:picLocks noChangeAspect="1"/>
          </p:cNvPicPr>
          <p:nvPr/>
        </p:nvPicPr>
        <p:blipFill>
          <a:blip r:embed="rId4"/>
          <a:stretch>
            <a:fillRect/>
          </a:stretch>
        </p:blipFill>
        <p:spPr>
          <a:xfrm>
            <a:off x="674215" y="1494644"/>
            <a:ext cx="8952587" cy="3810196"/>
          </a:xfrm>
          <a:prstGeom prst="rect">
            <a:avLst/>
          </a:prstGeom>
        </p:spPr>
      </p:pic>
    </p:spTree>
    <p:extLst>
      <p:ext uri="{BB962C8B-B14F-4D97-AF65-F5344CB8AC3E}">
        <p14:creationId xmlns:p14="http://schemas.microsoft.com/office/powerpoint/2010/main" val="2474194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a:t>
            </a:r>
          </a:p>
        </p:txBody>
      </p:sp>
      <p:sp>
        <p:nvSpPr>
          <p:cNvPr id="3" name="Inhaltsplatzhalter 2"/>
          <p:cNvSpPr>
            <a:spLocks noGrp="1"/>
          </p:cNvSpPr>
          <p:nvPr>
            <p:ph idx="1"/>
          </p:nvPr>
        </p:nvSpPr>
        <p:spPr/>
        <p:txBody>
          <a:bodyPr/>
          <a:lstStyle/>
          <a:p>
            <a:r>
              <a:rPr lang="de-DE" dirty="0"/>
              <a:t>Beispiel Taschenlampe</a:t>
            </a:r>
          </a:p>
          <a:p>
            <a:pPr lvl="1"/>
            <a:r>
              <a:rPr lang="de-DE" dirty="0"/>
              <a:t>Taschenlampe besteht aus einem Objektnetz (Gehäuse, Birne, Batterie)</a:t>
            </a:r>
          </a:p>
          <a:p>
            <a:pPr lvl="1"/>
            <a:endParaRPr lang="de-DE" dirty="0"/>
          </a:p>
          <a:p>
            <a:pPr lvl="1"/>
            <a:r>
              <a:rPr lang="de-DE" dirty="0"/>
              <a:t>Frage: Wie teste ich gezielt ob die Batterie funktioniert, falls Lampe nicht brennt?</a:t>
            </a:r>
          </a:p>
          <a:p>
            <a:pPr lvl="1"/>
            <a:r>
              <a:rPr lang="de-DE" dirty="0"/>
              <a:t>Antwort: zu testende Batterie in eine Taschenlampe einsetzen, von der man weiß dass sie funktioniert.</a:t>
            </a:r>
          </a:p>
        </p:txBody>
      </p:sp>
    </p:spTree>
    <p:extLst>
      <p:ext uri="{BB962C8B-B14F-4D97-AF65-F5344CB8AC3E}">
        <p14:creationId xmlns:p14="http://schemas.microsoft.com/office/powerpoint/2010/main" val="218752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42122"/>
          </a:xfrm>
        </p:spPr>
        <p:txBody>
          <a:bodyPr/>
          <a:lstStyle/>
          <a:p>
            <a:r>
              <a:rPr lang="de-DE" dirty="0"/>
              <a:t>Mocks konfigurieren</a:t>
            </a:r>
          </a:p>
        </p:txBody>
      </p:sp>
      <p:sp>
        <p:nvSpPr>
          <p:cNvPr id="3" name="Inhaltsplatzhalter 2"/>
          <p:cNvSpPr>
            <a:spLocks noGrp="1"/>
          </p:cNvSpPr>
          <p:nvPr>
            <p:ph idx="1"/>
          </p:nvPr>
        </p:nvSpPr>
        <p:spPr>
          <a:xfrm>
            <a:off x="677334" y="1351723"/>
            <a:ext cx="8596668" cy="2809654"/>
          </a:xfrm>
        </p:spPr>
        <p:txBody>
          <a:bodyPr>
            <a:normAutofit/>
          </a:bodyPr>
          <a:lstStyle/>
          <a:p>
            <a:pPr marL="0" indent="0">
              <a:buNone/>
            </a:pPr>
            <a:r>
              <a:rPr lang="de-DE" dirty="0"/>
              <a:t>Beispiele</a:t>
            </a:r>
          </a:p>
          <a:p>
            <a:pPr marL="0" indent="0">
              <a:buNone/>
            </a:pPr>
            <a:endParaRPr lang="de-DE" dirty="0"/>
          </a:p>
          <a:p>
            <a:pPr marL="0" indent="0">
              <a:buNone/>
            </a:pPr>
            <a:endParaRPr lang="de-DE" dirty="0"/>
          </a:p>
          <a:p>
            <a:pPr marL="0" indent="0">
              <a:buNone/>
            </a:pPr>
            <a:endParaRPr lang="de-DE" dirty="0"/>
          </a:p>
          <a:p>
            <a:pPr marL="0" indent="0">
              <a:buNone/>
            </a:pPr>
            <a:r>
              <a:rPr lang="de-DE" dirty="0"/>
              <a:t>Viele Variationen</a:t>
            </a:r>
          </a:p>
          <a:p>
            <a:pPr marL="0" indent="0">
              <a:buNone/>
            </a:pPr>
            <a:endParaRPr lang="de-DE" dirty="0"/>
          </a:p>
          <a:p>
            <a:pPr marL="0" indent="0">
              <a:buNone/>
            </a:pPr>
            <a:endParaRPr lang="de-DE" dirty="0"/>
          </a:p>
          <a:p>
            <a:endParaRPr lang="de-DE" dirty="0"/>
          </a:p>
        </p:txBody>
      </p:sp>
      <p:sp>
        <p:nvSpPr>
          <p:cNvPr id="4" name="Textfeld 3"/>
          <p:cNvSpPr txBox="1"/>
          <p:nvPr/>
        </p:nvSpPr>
        <p:spPr>
          <a:xfrm>
            <a:off x="693960" y="1935535"/>
            <a:ext cx="8469330" cy="646331"/>
          </a:xfrm>
          <a:prstGeom prst="rect">
            <a:avLst/>
          </a:prstGeom>
          <a:solidFill>
            <a:schemeClr val="accent1">
              <a:alpha val="80000"/>
            </a:schemeClr>
          </a:solidFill>
        </p:spPr>
        <p:txBody>
          <a:bodyPr wrap="square" rtlCol="0">
            <a:spAutoFit/>
          </a:bodyPr>
          <a:lstStyle/>
          <a:p>
            <a:r>
              <a:rPr lang="en-US" dirty="0"/>
              <a:t>when(</a:t>
            </a:r>
            <a:r>
              <a:rPr lang="en-US" dirty="0" err="1"/>
              <a:t>hund.ueberwinde</a:t>
            </a:r>
            <a:r>
              <a:rPr lang="en-US" dirty="0"/>
              <a:t>()).</a:t>
            </a:r>
            <a:r>
              <a:rPr lang="en-US" dirty="0" err="1"/>
              <a:t>thenReturn</a:t>
            </a:r>
            <a:r>
              <a:rPr lang="en-US" dirty="0"/>
              <a:t>(“</a:t>
            </a:r>
            <a:r>
              <a:rPr lang="en-US" dirty="0" err="1"/>
              <a:t>erfolg</a:t>
            </a:r>
            <a:r>
              <a:rPr lang="en-US" dirty="0"/>
              <a:t>”);</a:t>
            </a:r>
            <a:endParaRPr lang="de-DE" dirty="0"/>
          </a:p>
          <a:p>
            <a:endParaRPr lang="de-DE" dirty="0"/>
          </a:p>
        </p:txBody>
      </p:sp>
      <p:sp>
        <p:nvSpPr>
          <p:cNvPr id="5" name="Textfeld 4"/>
          <p:cNvSpPr txBox="1"/>
          <p:nvPr/>
        </p:nvSpPr>
        <p:spPr>
          <a:xfrm>
            <a:off x="677333" y="3792045"/>
            <a:ext cx="9522383" cy="369332"/>
          </a:xfrm>
          <a:prstGeom prst="rect">
            <a:avLst/>
          </a:prstGeom>
          <a:solidFill>
            <a:schemeClr val="accent1">
              <a:alpha val="80000"/>
            </a:schemeClr>
          </a:solidFill>
        </p:spPr>
        <p:txBody>
          <a:bodyPr wrap="square" rtlCol="0">
            <a:spAutoFit/>
          </a:bodyPr>
          <a:lstStyle/>
          <a:p>
            <a:r>
              <a:rPr lang="de-DE" dirty="0" err="1"/>
              <a:t>When</a:t>
            </a:r>
            <a:r>
              <a:rPr lang="de-DE" dirty="0"/>
              <a:t>(</a:t>
            </a:r>
            <a:r>
              <a:rPr lang="de-DE" dirty="0" err="1"/>
              <a:t>hund.werfe</a:t>
            </a:r>
            <a:r>
              <a:rPr lang="de-DE" dirty="0"/>
              <a:t>(</a:t>
            </a:r>
            <a:r>
              <a:rPr lang="de-DE" dirty="0" err="1"/>
              <a:t>anyString</a:t>
            </a:r>
            <a:r>
              <a:rPr lang="de-DE" dirty="0"/>
              <a:t>()).</a:t>
            </a:r>
            <a:r>
              <a:rPr lang="de-DE" dirty="0" err="1"/>
              <a:t>thenThrow</a:t>
            </a:r>
            <a:r>
              <a:rPr lang="de-DE" dirty="0"/>
              <a:t>(</a:t>
            </a:r>
            <a:r>
              <a:rPr lang="de-DE" dirty="0" err="1"/>
              <a:t>new</a:t>
            </a:r>
            <a:r>
              <a:rPr lang="de-DE" dirty="0"/>
              <a:t> </a:t>
            </a:r>
            <a:r>
              <a:rPr lang="de-DE" dirty="0" err="1"/>
              <a:t>InDerPfanneVerruecktException</a:t>
            </a:r>
            <a:r>
              <a:rPr lang="de-DE" dirty="0"/>
              <a:t>());</a:t>
            </a:r>
          </a:p>
        </p:txBody>
      </p:sp>
      <p:sp>
        <p:nvSpPr>
          <p:cNvPr id="7" name="Textfeld 6"/>
          <p:cNvSpPr txBox="1"/>
          <p:nvPr/>
        </p:nvSpPr>
        <p:spPr>
          <a:xfrm>
            <a:off x="696728" y="4875469"/>
            <a:ext cx="9502988" cy="646331"/>
          </a:xfrm>
          <a:prstGeom prst="rect">
            <a:avLst/>
          </a:prstGeom>
          <a:solidFill>
            <a:schemeClr val="accent1">
              <a:alpha val="80000"/>
            </a:schemeClr>
          </a:solidFill>
        </p:spPr>
        <p:txBody>
          <a:bodyPr wrap="square" rtlCol="0">
            <a:spAutoFit/>
          </a:bodyPr>
          <a:lstStyle/>
          <a:p>
            <a:r>
              <a:rPr lang="de-DE" dirty="0" err="1"/>
              <a:t>when</a:t>
            </a:r>
            <a:r>
              <a:rPr lang="de-DE" dirty="0"/>
              <a:t>(</a:t>
            </a:r>
            <a:r>
              <a:rPr lang="de-DE" dirty="0" err="1"/>
              <a:t>mock.werfe</a:t>
            </a:r>
            <a:r>
              <a:rPr lang="de-DE" dirty="0"/>
              <a:t>(Stock)).</a:t>
            </a:r>
            <a:r>
              <a:rPr lang="de-DE" dirty="0" err="1"/>
              <a:t>thenReturn</a:t>
            </a:r>
            <a:r>
              <a:rPr lang="de-DE" dirty="0"/>
              <a:t>(Stock).</a:t>
            </a:r>
            <a:r>
              <a:rPr lang="de-DE" dirty="0" err="1"/>
              <a:t>thenReturn</a:t>
            </a:r>
            <a:r>
              <a:rPr lang="de-DE" dirty="0"/>
              <a:t>(Stock).</a:t>
            </a:r>
            <a:r>
              <a:rPr lang="de-DE" dirty="0" err="1"/>
              <a:t>thenThrow</a:t>
            </a:r>
            <a:r>
              <a:rPr lang="de-DE" dirty="0"/>
              <a:t>(</a:t>
            </a:r>
            <a:r>
              <a:rPr lang="de-DE" dirty="0" err="1"/>
              <a:t>new</a:t>
            </a:r>
            <a:r>
              <a:rPr lang="de-DE" dirty="0"/>
              <a:t> </a:t>
            </a:r>
            <a:r>
              <a:rPr lang="de-DE" dirty="0" err="1"/>
              <a:t>HolsSelberException</a:t>
            </a:r>
            <a:r>
              <a:rPr lang="de-DE" dirty="0"/>
              <a:t>());</a:t>
            </a:r>
          </a:p>
        </p:txBody>
      </p:sp>
    </p:spTree>
    <p:extLst>
      <p:ext uri="{BB962C8B-B14F-4D97-AF65-F5344CB8AC3E}">
        <p14:creationId xmlns:p14="http://schemas.microsoft.com/office/powerpoint/2010/main" val="74994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42122"/>
          </a:xfrm>
        </p:spPr>
        <p:txBody>
          <a:bodyPr/>
          <a:lstStyle/>
          <a:p>
            <a:r>
              <a:rPr lang="de-DE" dirty="0"/>
              <a:t>Mocks konfigurieren</a:t>
            </a:r>
          </a:p>
        </p:txBody>
      </p:sp>
      <p:sp>
        <p:nvSpPr>
          <p:cNvPr id="3" name="Inhaltsplatzhalter 2"/>
          <p:cNvSpPr>
            <a:spLocks noGrp="1"/>
          </p:cNvSpPr>
          <p:nvPr>
            <p:ph idx="1"/>
          </p:nvPr>
        </p:nvSpPr>
        <p:spPr>
          <a:xfrm>
            <a:off x="677334" y="1351723"/>
            <a:ext cx="8596668" cy="4689640"/>
          </a:xfrm>
        </p:spPr>
        <p:txBody>
          <a:bodyPr>
            <a:normAutofit/>
          </a:bodyPr>
          <a:lstStyle/>
          <a:p>
            <a:pPr marL="0" indent="0">
              <a:buNone/>
            </a:pPr>
            <a:r>
              <a:rPr lang="de-DE" dirty="0"/>
              <a:t>Alternative 1:  über Methode </a:t>
            </a:r>
            <a:r>
              <a:rPr lang="de-DE" dirty="0" err="1"/>
              <a:t>mock</a:t>
            </a: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Alternative 2: Mit Hilfe von Annotation und </a:t>
            </a:r>
            <a:r>
              <a:rPr lang="de-DE" dirty="0" err="1"/>
              <a:t>MockitoRule</a:t>
            </a:r>
            <a:endParaRPr lang="de-DE" dirty="0"/>
          </a:p>
          <a:p>
            <a:pPr marL="0" indent="0">
              <a:buNone/>
            </a:pPr>
            <a:endParaRPr lang="de-DE" dirty="0"/>
          </a:p>
          <a:p>
            <a:pPr marL="0" indent="0">
              <a:buNone/>
            </a:pPr>
            <a:endParaRPr lang="de-DE" dirty="0"/>
          </a:p>
          <a:p>
            <a:endParaRPr lang="de-DE" dirty="0"/>
          </a:p>
        </p:txBody>
      </p:sp>
      <p:sp>
        <p:nvSpPr>
          <p:cNvPr id="4" name="Textfeld 3"/>
          <p:cNvSpPr txBox="1"/>
          <p:nvPr/>
        </p:nvSpPr>
        <p:spPr>
          <a:xfrm>
            <a:off x="677334" y="1935535"/>
            <a:ext cx="8469330" cy="923330"/>
          </a:xfrm>
          <a:prstGeom prst="rect">
            <a:avLst/>
          </a:prstGeom>
          <a:solidFill>
            <a:schemeClr val="accent1">
              <a:alpha val="80000"/>
            </a:schemeClr>
          </a:solidFill>
        </p:spPr>
        <p:txBody>
          <a:bodyPr wrap="square" rtlCol="0">
            <a:spAutoFit/>
          </a:bodyPr>
          <a:lstStyle/>
          <a:p>
            <a:r>
              <a:rPr lang="en-US" dirty="0"/>
              <a:t>import static org.mockito.Mockito.* ;</a:t>
            </a:r>
            <a:r>
              <a:rPr lang="de-DE" dirty="0"/>
              <a:t> </a:t>
            </a:r>
          </a:p>
          <a:p>
            <a:r>
              <a:rPr lang="de-DE" dirty="0"/>
              <a:t>Schweinehund </a:t>
            </a:r>
            <a:r>
              <a:rPr lang="de-DE" dirty="0" err="1"/>
              <a:t>mockHund</a:t>
            </a:r>
            <a:r>
              <a:rPr lang="de-DE" dirty="0"/>
              <a:t> = </a:t>
            </a:r>
            <a:r>
              <a:rPr lang="de-DE" dirty="0" err="1"/>
              <a:t>mock</a:t>
            </a:r>
            <a:r>
              <a:rPr lang="de-DE" dirty="0"/>
              <a:t>(</a:t>
            </a:r>
            <a:r>
              <a:rPr lang="de-DE" dirty="0" err="1"/>
              <a:t>Schweinehund.class</a:t>
            </a:r>
            <a:r>
              <a:rPr lang="de-DE" dirty="0"/>
              <a:t>)</a:t>
            </a:r>
          </a:p>
          <a:p>
            <a:endParaRPr lang="de-DE" dirty="0"/>
          </a:p>
        </p:txBody>
      </p:sp>
      <p:sp>
        <p:nvSpPr>
          <p:cNvPr id="5" name="Textfeld 4"/>
          <p:cNvSpPr txBox="1"/>
          <p:nvPr/>
        </p:nvSpPr>
        <p:spPr>
          <a:xfrm>
            <a:off x="677334" y="3792045"/>
            <a:ext cx="8469330" cy="1754326"/>
          </a:xfrm>
          <a:prstGeom prst="rect">
            <a:avLst/>
          </a:prstGeom>
          <a:solidFill>
            <a:schemeClr val="accent1">
              <a:alpha val="80000"/>
            </a:schemeClr>
          </a:solidFill>
        </p:spPr>
        <p:txBody>
          <a:bodyPr wrap="square" rtlCol="0">
            <a:spAutoFit/>
          </a:bodyPr>
          <a:lstStyle/>
          <a:p>
            <a:r>
              <a:rPr lang="de-DE" dirty="0"/>
              <a:t>@Mock</a:t>
            </a:r>
          </a:p>
          <a:p>
            <a:r>
              <a:rPr lang="de-DE" dirty="0"/>
              <a:t>Schweinehund </a:t>
            </a:r>
            <a:r>
              <a:rPr lang="de-DE" dirty="0" err="1"/>
              <a:t>hund</a:t>
            </a:r>
            <a:r>
              <a:rPr lang="de-DE" dirty="0"/>
              <a:t> ;</a:t>
            </a:r>
          </a:p>
          <a:p>
            <a:endParaRPr lang="de-DE" dirty="0"/>
          </a:p>
          <a:p>
            <a:r>
              <a:rPr lang="de-DE" dirty="0"/>
              <a:t>@</a:t>
            </a:r>
            <a:r>
              <a:rPr lang="de-DE" dirty="0" err="1"/>
              <a:t>Rule</a:t>
            </a:r>
            <a:endParaRPr lang="de-DE" dirty="0"/>
          </a:p>
          <a:p>
            <a:r>
              <a:rPr lang="de-DE" b="1" dirty="0" err="1"/>
              <a:t>public</a:t>
            </a:r>
            <a:r>
              <a:rPr lang="de-DE" b="1" dirty="0"/>
              <a:t> </a:t>
            </a:r>
            <a:r>
              <a:rPr lang="de-DE" b="1" dirty="0" err="1"/>
              <a:t>MockitoRule</a:t>
            </a:r>
            <a:r>
              <a:rPr lang="de-DE" b="1" dirty="0"/>
              <a:t> </a:t>
            </a:r>
            <a:r>
              <a:rPr lang="de-DE" b="1" dirty="0" err="1"/>
              <a:t>mockitoRule</a:t>
            </a:r>
            <a:r>
              <a:rPr lang="de-DE" b="1" dirty="0"/>
              <a:t> = </a:t>
            </a:r>
            <a:r>
              <a:rPr lang="de-DE" b="1" dirty="0" err="1"/>
              <a:t>MockitoJUnit.</a:t>
            </a:r>
            <a:r>
              <a:rPr lang="de-DE" b="1" i="1" dirty="0" err="1"/>
              <a:t>rule</a:t>
            </a:r>
            <a:r>
              <a:rPr lang="de-DE" b="1" i="1" dirty="0"/>
              <a:t>();</a:t>
            </a:r>
            <a:endParaRPr lang="de-DE" dirty="0"/>
          </a:p>
          <a:p>
            <a:endParaRPr lang="de-DE" dirty="0"/>
          </a:p>
        </p:txBody>
      </p:sp>
    </p:spTree>
    <p:extLst>
      <p:ext uri="{BB962C8B-B14F-4D97-AF65-F5344CB8AC3E}">
        <p14:creationId xmlns:p14="http://schemas.microsoft.com/office/powerpoint/2010/main" val="1324309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Methodenaufruf </a:t>
            </a:r>
            <a:r>
              <a:rPr lang="de-DE" dirty="0" err="1"/>
              <a:t>überpruefen</a:t>
            </a:r>
            <a:endParaRPr lang="de-DE" dirty="0"/>
          </a:p>
        </p:txBody>
      </p:sp>
      <p:sp>
        <p:nvSpPr>
          <p:cNvPr id="3" name="Inhaltsplatzhalter 2"/>
          <p:cNvSpPr>
            <a:spLocks noGrp="1"/>
          </p:cNvSpPr>
          <p:nvPr>
            <p:ph idx="1"/>
          </p:nvPr>
        </p:nvSpPr>
        <p:spPr/>
        <p:txBody>
          <a:bodyPr/>
          <a:lstStyle/>
          <a:p>
            <a:r>
              <a:rPr lang="de-DE" dirty="0"/>
              <a:t>Wir sollten der </a:t>
            </a:r>
            <a:r>
              <a:rPr lang="de-DE" dirty="0" err="1"/>
              <a:t>vollständigerweise</a:t>
            </a:r>
            <a:r>
              <a:rPr lang="de-DE" dirty="0"/>
              <a:t> noch </a:t>
            </a:r>
            <a:r>
              <a:rPr lang="de-DE" dirty="0" err="1"/>
              <a:t>ueberpruefen</a:t>
            </a:r>
            <a:r>
              <a:rPr lang="de-DE" dirty="0"/>
              <a:t>, ob das Objekt Bewege richtig aufgerufen wird.</a:t>
            </a:r>
          </a:p>
          <a:p>
            <a:r>
              <a:rPr lang="de-DE" dirty="0"/>
              <a:t>Abhängig vom Schweinehund bewegt sich Klaus nur zum Kühlschrank oder nach „</a:t>
            </a:r>
            <a:r>
              <a:rPr lang="de-DE" dirty="0" err="1"/>
              <a:t>WeitWeitWeg</a:t>
            </a:r>
            <a:r>
              <a:rPr lang="de-DE" dirty="0"/>
              <a:t>“</a:t>
            </a:r>
          </a:p>
          <a:p>
            <a:endParaRPr lang="de-DE" dirty="0"/>
          </a:p>
          <a:p>
            <a:r>
              <a:rPr lang="de-DE" dirty="0"/>
              <a:t>Es werden 2 Varianten gezeigt</a:t>
            </a:r>
          </a:p>
          <a:p>
            <a:pPr lvl="1"/>
            <a:r>
              <a:rPr lang="de-DE" dirty="0"/>
              <a:t>1. Mit </a:t>
            </a:r>
            <a:r>
              <a:rPr lang="de-DE" dirty="0" err="1"/>
              <a:t>MockObjekt</a:t>
            </a:r>
            <a:endParaRPr lang="de-DE" dirty="0"/>
          </a:p>
          <a:p>
            <a:pPr lvl="1"/>
            <a:r>
              <a:rPr lang="de-DE" dirty="0"/>
              <a:t>2. Mit </a:t>
            </a:r>
            <a:r>
              <a:rPr lang="de-DE" dirty="0" err="1"/>
              <a:t>SpyObjekt</a:t>
            </a:r>
            <a:endParaRPr lang="de-DE" dirty="0"/>
          </a:p>
        </p:txBody>
      </p:sp>
    </p:spTree>
    <p:extLst>
      <p:ext uri="{BB962C8B-B14F-4D97-AF65-F5344CB8AC3E}">
        <p14:creationId xmlns:p14="http://schemas.microsoft.com/office/powerpoint/2010/main" val="2315493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Spy</a:t>
            </a:r>
            <a:r>
              <a:rPr lang="de-DE" dirty="0"/>
              <a:t> Objekte</a:t>
            </a:r>
          </a:p>
        </p:txBody>
      </p:sp>
      <p:sp>
        <p:nvSpPr>
          <p:cNvPr id="3" name="Inhaltsplatzhalter 2"/>
          <p:cNvSpPr>
            <a:spLocks noGrp="1"/>
          </p:cNvSpPr>
          <p:nvPr>
            <p:ph idx="1"/>
          </p:nvPr>
        </p:nvSpPr>
        <p:spPr>
          <a:xfrm>
            <a:off x="629459" y="1341861"/>
            <a:ext cx="8596668" cy="5355153"/>
          </a:xfrm>
        </p:spPr>
        <p:txBody>
          <a:bodyPr>
            <a:normAutofit/>
          </a:bodyPr>
          <a:lstStyle/>
          <a:p>
            <a:r>
              <a:rPr lang="de-DE" dirty="0" err="1"/>
              <a:t>Spy</a:t>
            </a:r>
            <a:r>
              <a:rPr lang="de-DE" dirty="0"/>
              <a:t> Objekte ersetzen nicht andere Objekte. Sie erzeugen aber einen Wrapper um das abzuhörende </a:t>
            </a:r>
            <a:r>
              <a:rPr lang="de-DE" dirty="0" smtClean="0"/>
              <a:t>Objekt. Spy Objekte sie dienen in erster Linie dazu zu ueberpruefen welche Methoden wirklich aufgerufen wurde</a:t>
            </a:r>
            <a:endParaRPr lang="de-DE" dirty="0"/>
          </a:p>
          <a:p>
            <a:r>
              <a:rPr lang="de-DE" dirty="0"/>
              <a:t>Es leitet i.a. alle Methoden an das abgehörte Objekt weiter</a:t>
            </a:r>
          </a:p>
          <a:p>
            <a:r>
              <a:rPr lang="de-DE" dirty="0"/>
              <a:t>Es bietet aber </a:t>
            </a:r>
            <a:r>
              <a:rPr lang="de-DE" dirty="0" err="1"/>
              <a:t>zusaetzliche</a:t>
            </a:r>
            <a:r>
              <a:rPr lang="de-DE" dirty="0"/>
              <a:t> Methoden. Es sind die Methoden die wir von den </a:t>
            </a:r>
            <a:r>
              <a:rPr lang="de-DE" dirty="0" err="1"/>
              <a:t>Mockobjekten</a:t>
            </a:r>
            <a:r>
              <a:rPr lang="de-DE" dirty="0"/>
              <a:t> kennen.</a:t>
            </a:r>
          </a:p>
          <a:p>
            <a:r>
              <a:rPr lang="de-DE" dirty="0"/>
              <a:t>Die wichtigste Methode ist die </a:t>
            </a:r>
            <a:r>
              <a:rPr lang="de-DE" dirty="0" err="1"/>
              <a:t>verify</a:t>
            </a:r>
            <a:r>
              <a:rPr lang="de-DE" dirty="0"/>
              <a:t> Methode, die den Methodenfluss überprüft.</a:t>
            </a:r>
          </a:p>
          <a:p>
            <a:pPr marL="0" indent="0">
              <a:buNone/>
            </a:pPr>
            <a:r>
              <a:rPr lang="de-DE" dirty="0"/>
              <a:t>Beispiel: Pruefe ob fuer Objekt bewegung die Nachricht laufe mit dem Parameter „Kuehlschrank“ aufgerufen </a:t>
            </a:r>
            <a:r>
              <a:rPr lang="de-DE" dirty="0" smtClean="0"/>
              <a:t>wurde</a:t>
            </a:r>
            <a:endParaRPr lang="de-DE" dirty="0"/>
          </a:p>
          <a:p>
            <a:pPr marL="0" indent="0">
              <a:buNone/>
            </a:pPr>
            <a:endParaRPr lang="de-DE" dirty="0" smtClean="0"/>
          </a:p>
          <a:p>
            <a:pPr marL="0" indent="0">
              <a:buNone/>
            </a:pPr>
            <a:r>
              <a:rPr lang="de-DE" dirty="0" smtClean="0"/>
              <a:t>Beispiel</a:t>
            </a:r>
            <a:r>
              <a:rPr lang="de-DE" dirty="0"/>
              <a:t>: Pruefe ob Objekt fuer bewegung die Nachricht laufe mit dem Parameter „weitWeitWeg“ nie aufgerufen wird</a:t>
            </a:r>
          </a:p>
          <a:p>
            <a:pPr marL="0" indent="0">
              <a:buNone/>
            </a:pPr>
            <a:endParaRPr lang="de-DE" dirty="0"/>
          </a:p>
          <a:p>
            <a:pPr marL="0" indent="0">
              <a:buNone/>
            </a:pPr>
            <a:endParaRPr lang="de-DE" dirty="0"/>
          </a:p>
        </p:txBody>
      </p:sp>
      <p:sp>
        <p:nvSpPr>
          <p:cNvPr id="4" name="Textfeld 3"/>
          <p:cNvSpPr txBox="1"/>
          <p:nvPr/>
        </p:nvSpPr>
        <p:spPr>
          <a:xfrm>
            <a:off x="725207" y="4720249"/>
            <a:ext cx="8500919" cy="369332"/>
          </a:xfrm>
          <a:prstGeom prst="rect">
            <a:avLst/>
          </a:prstGeom>
          <a:solidFill>
            <a:srgbClr val="92D050"/>
          </a:solidFill>
        </p:spPr>
        <p:txBody>
          <a:bodyPr wrap="square" rtlCol="0">
            <a:spAutoFit/>
          </a:bodyPr>
          <a:lstStyle/>
          <a:p>
            <a:r>
              <a:rPr lang="de-DE" dirty="0" err="1"/>
              <a:t>verify</a:t>
            </a:r>
            <a:r>
              <a:rPr lang="de-DE" dirty="0"/>
              <a:t>(</a:t>
            </a:r>
            <a:r>
              <a:rPr lang="de-DE" dirty="0" err="1"/>
              <a:t>bewegung</a:t>
            </a:r>
            <a:r>
              <a:rPr lang="de-DE" dirty="0"/>
              <a:t>).laufe(„</a:t>
            </a:r>
            <a:r>
              <a:rPr lang="de-DE" dirty="0" err="1"/>
              <a:t>kuehlschrank</a:t>
            </a:r>
            <a:r>
              <a:rPr lang="de-DE" dirty="0"/>
              <a:t>“)</a:t>
            </a:r>
          </a:p>
        </p:txBody>
      </p:sp>
      <p:sp>
        <p:nvSpPr>
          <p:cNvPr id="5" name="Textfeld 4"/>
          <p:cNvSpPr txBox="1"/>
          <p:nvPr/>
        </p:nvSpPr>
        <p:spPr>
          <a:xfrm>
            <a:off x="725208" y="6041362"/>
            <a:ext cx="8500919" cy="369332"/>
          </a:xfrm>
          <a:prstGeom prst="rect">
            <a:avLst/>
          </a:prstGeom>
          <a:solidFill>
            <a:srgbClr val="92D050"/>
          </a:solidFill>
        </p:spPr>
        <p:txBody>
          <a:bodyPr wrap="square" rtlCol="0">
            <a:spAutoFit/>
          </a:bodyPr>
          <a:lstStyle/>
          <a:p>
            <a:r>
              <a:rPr lang="de-DE" dirty="0" err="1"/>
              <a:t>verify</a:t>
            </a:r>
            <a:r>
              <a:rPr lang="de-DE" dirty="0"/>
              <a:t>(</a:t>
            </a:r>
            <a:r>
              <a:rPr lang="de-DE" dirty="0" err="1"/>
              <a:t>bewegung,never</a:t>
            </a:r>
            <a:r>
              <a:rPr lang="de-DE" dirty="0"/>
              <a:t>()).laufe(„</a:t>
            </a:r>
            <a:r>
              <a:rPr lang="de-DE" dirty="0" err="1"/>
              <a:t>weitWeitWeg</a:t>
            </a:r>
            <a:r>
              <a:rPr lang="de-DE" dirty="0"/>
              <a:t>“)</a:t>
            </a:r>
          </a:p>
        </p:txBody>
      </p:sp>
    </p:spTree>
    <p:extLst>
      <p:ext uri="{BB962C8B-B14F-4D97-AF65-F5344CB8AC3E}">
        <p14:creationId xmlns:p14="http://schemas.microsoft.com/office/powerpoint/2010/main" val="1741620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67409" y="159226"/>
            <a:ext cx="10630329" cy="6363065"/>
          </a:xfrm>
          <a:prstGeom prst="rect">
            <a:avLst/>
          </a:prstGeom>
        </p:spPr>
      </p:pic>
    </p:spTree>
    <p:extLst>
      <p:ext uri="{BB962C8B-B14F-4D97-AF65-F5344CB8AC3E}">
        <p14:creationId xmlns:p14="http://schemas.microsoft.com/office/powerpoint/2010/main" val="2796425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Spy</a:t>
            </a:r>
            <a:r>
              <a:rPr lang="de-DE" dirty="0"/>
              <a:t> Objekt Erläuterung des Codes - 1</a:t>
            </a:r>
          </a:p>
        </p:txBody>
      </p:sp>
      <p:sp>
        <p:nvSpPr>
          <p:cNvPr id="6" name="Textfeld 5"/>
          <p:cNvSpPr txBox="1"/>
          <p:nvPr/>
        </p:nvSpPr>
        <p:spPr>
          <a:xfrm>
            <a:off x="677334" y="1602048"/>
            <a:ext cx="5573837" cy="4247317"/>
          </a:xfrm>
          <a:prstGeom prst="rect">
            <a:avLst/>
          </a:prstGeom>
          <a:noFill/>
        </p:spPr>
        <p:txBody>
          <a:bodyPr wrap="square" rtlCol="0">
            <a:spAutoFit/>
          </a:bodyPr>
          <a:lstStyle/>
          <a:p>
            <a:r>
              <a:rPr lang="de-DE" dirty="0"/>
              <a:t>@Mock</a:t>
            </a:r>
          </a:p>
          <a:p>
            <a:r>
              <a:rPr lang="de-DE" dirty="0"/>
              <a:t>Schweinehund </a:t>
            </a:r>
            <a:r>
              <a:rPr lang="de-DE" dirty="0" err="1"/>
              <a:t>mockHund</a:t>
            </a:r>
            <a:endParaRPr lang="de-DE" dirty="0"/>
          </a:p>
          <a:p>
            <a:endParaRPr lang="de-DE" dirty="0"/>
          </a:p>
          <a:p>
            <a:r>
              <a:rPr lang="de-DE" dirty="0"/>
              <a:t>@</a:t>
            </a:r>
            <a:r>
              <a:rPr lang="de-DE" dirty="0" err="1"/>
              <a:t>Spy</a:t>
            </a:r>
            <a:endParaRPr lang="de-DE" dirty="0"/>
          </a:p>
          <a:p>
            <a:r>
              <a:rPr lang="de-DE" dirty="0"/>
              <a:t>Bewegung </a:t>
            </a:r>
            <a:r>
              <a:rPr lang="de-DE" dirty="0" err="1"/>
              <a:t>spyBewegung</a:t>
            </a:r>
            <a:endParaRPr lang="de-DE" dirty="0"/>
          </a:p>
          <a:p>
            <a:endParaRPr lang="de-DE" dirty="0"/>
          </a:p>
          <a:p>
            <a:r>
              <a:rPr lang="de-DE" dirty="0"/>
              <a:t>Bewegung </a:t>
            </a:r>
            <a:r>
              <a:rPr lang="de-DE" dirty="0" err="1"/>
              <a:t>bewegung</a:t>
            </a:r>
            <a:endParaRPr lang="de-DE" dirty="0"/>
          </a:p>
          <a:p>
            <a:endParaRPr lang="de-DE" dirty="0"/>
          </a:p>
          <a:p>
            <a:r>
              <a:rPr lang="de-DE" dirty="0"/>
              <a:t>@</a:t>
            </a:r>
            <a:r>
              <a:rPr lang="de-DE" dirty="0" err="1"/>
              <a:t>Before</a:t>
            </a:r>
            <a:endParaRPr lang="de-DE" dirty="0"/>
          </a:p>
          <a:p>
            <a:r>
              <a:rPr lang="de-DE" dirty="0" err="1"/>
              <a:t>public</a:t>
            </a:r>
            <a:r>
              <a:rPr lang="de-DE" dirty="0"/>
              <a:t> </a:t>
            </a:r>
            <a:r>
              <a:rPr lang="de-DE" dirty="0" err="1"/>
              <a:t>void</a:t>
            </a:r>
            <a:r>
              <a:rPr lang="de-DE" dirty="0"/>
              <a:t> </a:t>
            </a:r>
            <a:r>
              <a:rPr lang="de-DE" dirty="0" err="1"/>
              <a:t>setUp</a:t>
            </a:r>
            <a:r>
              <a:rPr lang="de-DE" dirty="0"/>
              <a:t>(){</a:t>
            </a:r>
          </a:p>
          <a:p>
            <a:r>
              <a:rPr lang="de-DE" dirty="0"/>
              <a:t>  </a:t>
            </a:r>
            <a:r>
              <a:rPr lang="de-DE" dirty="0" err="1"/>
              <a:t>spyBewegung</a:t>
            </a:r>
            <a:r>
              <a:rPr lang="de-DE" dirty="0"/>
              <a:t> = </a:t>
            </a:r>
            <a:r>
              <a:rPr lang="de-DE" dirty="0" err="1"/>
              <a:t>spy</a:t>
            </a:r>
            <a:r>
              <a:rPr lang="de-DE" dirty="0"/>
              <a:t>(</a:t>
            </a:r>
            <a:r>
              <a:rPr lang="de-DE" dirty="0" err="1"/>
              <a:t>bewegung</a:t>
            </a:r>
            <a:r>
              <a:rPr lang="de-DE" dirty="0"/>
              <a:t>)</a:t>
            </a:r>
          </a:p>
          <a:p>
            <a:r>
              <a:rPr lang="de-DE" dirty="0"/>
              <a:t>  </a:t>
            </a:r>
          </a:p>
          <a:p>
            <a:r>
              <a:rPr lang="de-DE" dirty="0"/>
              <a:t>  </a:t>
            </a:r>
            <a:r>
              <a:rPr lang="de-DE" dirty="0" err="1"/>
              <a:t>klaus</a:t>
            </a:r>
            <a:r>
              <a:rPr lang="de-DE" dirty="0"/>
              <a:t> = </a:t>
            </a:r>
            <a:r>
              <a:rPr lang="de-DE" dirty="0" err="1"/>
              <a:t>new</a:t>
            </a:r>
            <a:r>
              <a:rPr lang="de-DE" dirty="0"/>
              <a:t> Klaus(100,mockHund, </a:t>
            </a:r>
            <a:r>
              <a:rPr lang="de-DE" dirty="0" err="1"/>
              <a:t>spyBewegung</a:t>
            </a:r>
            <a:r>
              <a:rPr lang="de-DE" dirty="0"/>
              <a:t>)</a:t>
            </a:r>
          </a:p>
          <a:p>
            <a:r>
              <a:rPr lang="de-DE" dirty="0"/>
              <a:t>}</a:t>
            </a:r>
          </a:p>
          <a:p>
            <a:endParaRPr lang="de-DE" dirty="0"/>
          </a:p>
        </p:txBody>
      </p:sp>
      <p:sp>
        <p:nvSpPr>
          <p:cNvPr id="7" name="Rechteck 6"/>
          <p:cNvSpPr/>
          <p:nvPr/>
        </p:nvSpPr>
        <p:spPr>
          <a:xfrm>
            <a:off x="3787907" y="1768787"/>
            <a:ext cx="5841863" cy="707886"/>
          </a:xfrm>
          <a:prstGeom prst="rect">
            <a:avLst/>
          </a:prstGeom>
          <a:solidFill>
            <a:schemeClr val="accent4">
              <a:lumMod val="20000"/>
              <a:lumOff val="80000"/>
              <a:alpha val="27000"/>
            </a:schemeClr>
          </a:solidFill>
        </p:spPr>
        <p:txBody>
          <a:bodyPr wrap="square" lIns="91440" tIns="45720" rIns="91440" bIns="45720">
            <a:spAutoFit/>
            <a:scene3d>
              <a:camera prst="orthographicFront"/>
              <a:lightRig rig="threePt" dir="t"/>
            </a:scene3d>
            <a:sp3d extrusionH="57150">
              <a:bevelT w="38100" h="38100" prst="relaxedInset"/>
            </a:sp3d>
          </a:bodyPr>
          <a:lstStyle/>
          <a:p>
            <a:r>
              <a:rPr lang="de-DE" sz="2000" b="1" dirty="0">
                <a:ln w="22225">
                  <a:solidFill>
                    <a:schemeClr val="accent2"/>
                  </a:solidFill>
                  <a:prstDash val="solid"/>
                </a:ln>
                <a:solidFill>
                  <a:srgbClr val="00B0F0"/>
                </a:solidFill>
              </a:rPr>
              <a:t>Genau 1 Hund als Mock – Mock Objekt e</a:t>
            </a:r>
            <a:r>
              <a:rPr lang="de-DE" sz="2000" b="1" cap="none" spc="0" dirty="0">
                <a:ln w="22225">
                  <a:solidFill>
                    <a:schemeClr val="accent2"/>
                  </a:solidFill>
                  <a:prstDash val="solid"/>
                </a:ln>
                <a:solidFill>
                  <a:srgbClr val="00B0F0"/>
                </a:solidFill>
                <a:effectLst/>
              </a:rPr>
              <a:t>rsetzt </a:t>
            </a:r>
            <a:r>
              <a:rPr lang="de-DE" sz="2000" cap="none" spc="0" dirty="0">
                <a:ln w="22225">
                  <a:solidFill>
                    <a:schemeClr val="accent2"/>
                  </a:solidFill>
                  <a:prstDash val="solid"/>
                </a:ln>
                <a:solidFill>
                  <a:srgbClr val="00B0F0"/>
                </a:solidFill>
                <a:effectLst/>
              </a:rPr>
              <a:t>reales Objekt</a:t>
            </a:r>
          </a:p>
        </p:txBody>
      </p:sp>
      <p:sp>
        <p:nvSpPr>
          <p:cNvPr id="8" name="Rechteck 7"/>
          <p:cNvSpPr/>
          <p:nvPr/>
        </p:nvSpPr>
        <p:spPr>
          <a:xfrm>
            <a:off x="3829852" y="2818439"/>
            <a:ext cx="5841863" cy="707886"/>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extrusionH="57150">
              <a:bevelT w="38100" h="38100"/>
            </a:sp3d>
          </a:bodyPr>
          <a:lstStyle/>
          <a:p>
            <a:r>
              <a:rPr lang="de-DE" sz="2000" b="1" dirty="0">
                <a:ln w="22225">
                  <a:solidFill>
                    <a:schemeClr val="accent2"/>
                  </a:solidFill>
                  <a:prstDash val="solid"/>
                </a:ln>
                <a:solidFill>
                  <a:srgbClr val="00B0F0"/>
                </a:solidFill>
              </a:rPr>
              <a:t>2 Bewegungen, da </a:t>
            </a:r>
            <a:r>
              <a:rPr lang="de-DE" sz="2000" b="1" dirty="0" err="1">
                <a:ln w="22225">
                  <a:solidFill>
                    <a:schemeClr val="accent2"/>
                  </a:solidFill>
                  <a:prstDash val="solid"/>
                </a:ln>
                <a:solidFill>
                  <a:srgbClr val="00B0F0"/>
                </a:solidFill>
              </a:rPr>
              <a:t>Spy</a:t>
            </a:r>
            <a:r>
              <a:rPr lang="de-DE" sz="2000" b="1" dirty="0">
                <a:ln w="22225">
                  <a:solidFill>
                    <a:schemeClr val="accent2"/>
                  </a:solidFill>
                  <a:prstDash val="solid"/>
                </a:ln>
                <a:solidFill>
                  <a:srgbClr val="00B0F0"/>
                </a:solidFill>
              </a:rPr>
              <a:t> Objekt reales Objekt</a:t>
            </a:r>
          </a:p>
          <a:p>
            <a:r>
              <a:rPr lang="de-DE" sz="2000" b="1" dirty="0">
                <a:ln w="22225">
                  <a:solidFill>
                    <a:schemeClr val="accent2"/>
                  </a:solidFill>
                  <a:prstDash val="solid"/>
                </a:ln>
                <a:solidFill>
                  <a:srgbClr val="00B0F0"/>
                </a:solidFill>
              </a:rPr>
              <a:t>ergänzt, aber nicht ersetzt</a:t>
            </a:r>
          </a:p>
        </p:txBody>
      </p:sp>
      <p:sp>
        <p:nvSpPr>
          <p:cNvPr id="9" name="Rechteck 8"/>
          <p:cNvSpPr/>
          <p:nvPr/>
        </p:nvSpPr>
        <p:spPr>
          <a:xfrm>
            <a:off x="4282858" y="4047868"/>
            <a:ext cx="5841863" cy="707886"/>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a:ln w="22225">
                  <a:solidFill>
                    <a:schemeClr val="accent2"/>
                  </a:solidFill>
                  <a:prstDash val="solid"/>
                </a:ln>
                <a:solidFill>
                  <a:srgbClr val="00B0F0"/>
                </a:solidFill>
              </a:rPr>
              <a:t>mit Methode </a:t>
            </a:r>
            <a:r>
              <a:rPr lang="de-DE" sz="2000" b="1" dirty="0" err="1">
                <a:ln w="22225">
                  <a:solidFill>
                    <a:schemeClr val="accent2"/>
                  </a:solidFill>
                  <a:prstDash val="solid"/>
                </a:ln>
                <a:solidFill>
                  <a:srgbClr val="00B0F0"/>
                </a:solidFill>
              </a:rPr>
              <a:t>spy</a:t>
            </a:r>
            <a:r>
              <a:rPr lang="de-DE" sz="2000" b="1" dirty="0">
                <a:ln w="22225">
                  <a:solidFill>
                    <a:schemeClr val="accent2"/>
                  </a:solidFill>
                  <a:prstDash val="solid"/>
                </a:ln>
                <a:solidFill>
                  <a:srgbClr val="00B0F0"/>
                </a:solidFill>
              </a:rPr>
              <a:t> setzt man den Wrapper um das reale Objekt</a:t>
            </a:r>
          </a:p>
        </p:txBody>
      </p:sp>
      <p:sp>
        <p:nvSpPr>
          <p:cNvPr id="10" name="Rechteck 9"/>
          <p:cNvSpPr/>
          <p:nvPr/>
        </p:nvSpPr>
        <p:spPr>
          <a:xfrm>
            <a:off x="6204687" y="4898035"/>
            <a:ext cx="3513513" cy="400110"/>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err="1">
                <a:ln w="22225">
                  <a:solidFill>
                    <a:schemeClr val="accent2"/>
                  </a:solidFill>
                  <a:prstDash val="solid"/>
                </a:ln>
                <a:solidFill>
                  <a:srgbClr val="00B0F0"/>
                </a:solidFill>
              </a:rPr>
              <a:t>Dependency</a:t>
            </a:r>
            <a:r>
              <a:rPr lang="de-DE" sz="2000" b="1" dirty="0">
                <a:ln w="22225">
                  <a:solidFill>
                    <a:schemeClr val="accent2"/>
                  </a:solidFill>
                  <a:prstDash val="solid"/>
                </a:ln>
                <a:solidFill>
                  <a:srgbClr val="00B0F0"/>
                </a:solidFill>
              </a:rPr>
              <a:t> </a:t>
            </a:r>
            <a:r>
              <a:rPr lang="de-DE" sz="2000" b="1" dirty="0" err="1">
                <a:ln w="22225">
                  <a:solidFill>
                    <a:schemeClr val="accent2"/>
                  </a:solidFill>
                  <a:prstDash val="solid"/>
                </a:ln>
                <a:solidFill>
                  <a:srgbClr val="00B0F0"/>
                </a:solidFill>
              </a:rPr>
              <a:t>Injection</a:t>
            </a:r>
            <a:endParaRPr lang="de-DE" sz="2000" b="1" dirty="0">
              <a:ln w="22225">
                <a:solidFill>
                  <a:schemeClr val="accent2"/>
                </a:solidFill>
                <a:prstDash val="solid"/>
              </a:ln>
              <a:solidFill>
                <a:srgbClr val="00B0F0"/>
              </a:solidFill>
            </a:endParaRPr>
          </a:p>
        </p:txBody>
      </p:sp>
    </p:spTree>
    <p:extLst>
      <p:ext uri="{BB962C8B-B14F-4D97-AF65-F5344CB8AC3E}">
        <p14:creationId xmlns:p14="http://schemas.microsoft.com/office/powerpoint/2010/main" val="3296497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Spy</a:t>
            </a:r>
            <a:r>
              <a:rPr lang="de-DE" dirty="0"/>
              <a:t> Objekt Erläuterung des Codes - 2</a:t>
            </a:r>
          </a:p>
        </p:txBody>
      </p:sp>
      <p:sp>
        <p:nvSpPr>
          <p:cNvPr id="6" name="Textfeld 5"/>
          <p:cNvSpPr txBox="1"/>
          <p:nvPr/>
        </p:nvSpPr>
        <p:spPr>
          <a:xfrm>
            <a:off x="444578" y="1772532"/>
            <a:ext cx="5573837" cy="3693319"/>
          </a:xfrm>
          <a:prstGeom prst="rect">
            <a:avLst/>
          </a:prstGeom>
          <a:noFill/>
        </p:spPr>
        <p:txBody>
          <a:bodyPr wrap="square" rtlCol="0">
            <a:spAutoFit/>
          </a:bodyPr>
          <a:lstStyle/>
          <a:p>
            <a:r>
              <a:rPr lang="de-DE" dirty="0"/>
              <a:t>@Test</a:t>
            </a:r>
          </a:p>
          <a:p>
            <a:r>
              <a:rPr lang="de-DE" dirty="0" err="1"/>
              <a:t>public</a:t>
            </a:r>
            <a:r>
              <a:rPr lang="de-DE" dirty="0"/>
              <a:t> </a:t>
            </a:r>
            <a:r>
              <a:rPr lang="de-DE" dirty="0" err="1"/>
              <a:t>void</a:t>
            </a:r>
            <a:r>
              <a:rPr lang="de-DE" dirty="0"/>
              <a:t> </a:t>
            </a:r>
            <a:r>
              <a:rPr lang="de-DE" dirty="0" err="1"/>
              <a:t>testUeberwindbarerSchweinehund</a:t>
            </a:r>
            <a:r>
              <a:rPr lang="de-DE" dirty="0"/>
              <a:t>(){</a:t>
            </a:r>
          </a:p>
          <a:p>
            <a:r>
              <a:rPr lang="de-DE" dirty="0"/>
              <a:t>      </a:t>
            </a:r>
            <a:r>
              <a:rPr lang="de-DE" dirty="0" err="1"/>
              <a:t>when</a:t>
            </a:r>
            <a:r>
              <a:rPr lang="de-DE" dirty="0"/>
              <a:t>(</a:t>
            </a:r>
            <a:r>
              <a:rPr lang="de-DE" dirty="0" err="1"/>
              <a:t>mockHund.ueberwinde</a:t>
            </a:r>
            <a:r>
              <a:rPr lang="de-DE" dirty="0"/>
              <a:t>().</a:t>
            </a:r>
            <a:r>
              <a:rPr lang="de-DE" dirty="0" err="1"/>
              <a:t>thenReturn</a:t>
            </a:r>
            <a:r>
              <a:rPr lang="de-DE" dirty="0"/>
              <a:t>("</a:t>
            </a:r>
            <a:r>
              <a:rPr lang="de-DE" dirty="0" err="1"/>
              <a:t>erfolg</a:t>
            </a:r>
            <a:r>
              <a:rPr lang="de-DE" dirty="0"/>
              <a:t>");</a:t>
            </a:r>
          </a:p>
          <a:p>
            <a:r>
              <a:rPr lang="de-DE" dirty="0"/>
              <a:t>      </a:t>
            </a:r>
            <a:r>
              <a:rPr lang="de-DE" dirty="0" err="1"/>
              <a:t>klaus.laufen</a:t>
            </a:r>
            <a:r>
              <a:rPr lang="de-DE" dirty="0"/>
              <a:t>();</a:t>
            </a:r>
          </a:p>
          <a:p>
            <a:endParaRPr lang="de-DE" dirty="0"/>
          </a:p>
          <a:p>
            <a:endParaRPr lang="de-DE" dirty="0"/>
          </a:p>
          <a:p>
            <a:endParaRPr lang="de-DE" dirty="0"/>
          </a:p>
          <a:p>
            <a:r>
              <a:rPr lang="de-DE" dirty="0"/>
              <a:t>      </a:t>
            </a:r>
            <a:r>
              <a:rPr lang="de-DE" dirty="0" err="1"/>
              <a:t>assertTrue</a:t>
            </a:r>
            <a:r>
              <a:rPr lang="de-DE" dirty="0"/>
              <a:t>(</a:t>
            </a:r>
            <a:r>
              <a:rPr lang="de-DE" dirty="0" err="1"/>
              <a:t>klaus.getGewicht</a:t>
            </a:r>
            <a:r>
              <a:rPr lang="de-DE" dirty="0"/>
              <a:t>() &lt; 100).</a:t>
            </a:r>
          </a:p>
          <a:p>
            <a:r>
              <a:rPr lang="de-DE" dirty="0"/>
              <a:t>      </a:t>
            </a:r>
            <a:r>
              <a:rPr lang="de-DE" dirty="0" err="1"/>
              <a:t>verify</a:t>
            </a:r>
            <a:r>
              <a:rPr lang="de-DE" dirty="0"/>
              <a:t>(</a:t>
            </a:r>
            <a:r>
              <a:rPr lang="de-DE" dirty="0" err="1"/>
              <a:t>spyBewegung</a:t>
            </a:r>
            <a:r>
              <a:rPr lang="de-DE" dirty="0"/>
              <a:t>).laufe(„</a:t>
            </a:r>
            <a:r>
              <a:rPr lang="de-DE" dirty="0" err="1"/>
              <a:t>WeitWeitWeg</a:t>
            </a:r>
            <a:r>
              <a:rPr lang="de-DE" dirty="0"/>
              <a:t>");</a:t>
            </a:r>
          </a:p>
          <a:p>
            <a:r>
              <a:rPr lang="de-DE" dirty="0"/>
              <a:t>}</a:t>
            </a:r>
          </a:p>
          <a:p>
            <a:endParaRPr lang="de-DE" dirty="0"/>
          </a:p>
        </p:txBody>
      </p:sp>
      <p:sp>
        <p:nvSpPr>
          <p:cNvPr id="8" name="Rechteck 7"/>
          <p:cNvSpPr/>
          <p:nvPr/>
        </p:nvSpPr>
        <p:spPr>
          <a:xfrm>
            <a:off x="6123633" y="2588878"/>
            <a:ext cx="2475084" cy="400110"/>
          </a:xfrm>
          <a:prstGeom prst="rect">
            <a:avLst/>
          </a:prstGeom>
          <a:solidFill>
            <a:schemeClr val="tx2">
              <a:lumMod val="60000"/>
              <a:lumOff val="4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a:ln w="22225" cmpd="dbl">
                  <a:solidFill>
                    <a:schemeClr val="accent5"/>
                  </a:solidFill>
                  <a:prstDash val="solid"/>
                </a:ln>
                <a:solidFill>
                  <a:schemeClr val="accent3"/>
                </a:solidFill>
              </a:rPr>
              <a:t>Konfiguration Mock</a:t>
            </a:r>
            <a:endParaRPr lang="de-DE" sz="2000" b="1" dirty="0">
              <a:ln w="22225">
                <a:solidFill>
                  <a:schemeClr val="accent5"/>
                </a:solidFill>
                <a:prstDash val="solid"/>
              </a:ln>
              <a:solidFill>
                <a:schemeClr val="accent3"/>
              </a:solidFill>
            </a:endParaRPr>
          </a:p>
        </p:txBody>
      </p:sp>
      <p:sp>
        <p:nvSpPr>
          <p:cNvPr id="9" name="Rechteck 8"/>
          <p:cNvSpPr/>
          <p:nvPr/>
        </p:nvSpPr>
        <p:spPr>
          <a:xfrm>
            <a:off x="2756854" y="3262526"/>
            <a:ext cx="5841863" cy="1015663"/>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a:ln w="22225" cmpd="dbl">
                  <a:solidFill>
                    <a:srgbClr val="FFC000"/>
                  </a:solidFill>
                  <a:prstDash val="solid"/>
                </a:ln>
                <a:solidFill>
                  <a:srgbClr val="00B0F0"/>
                </a:solidFill>
              </a:rPr>
              <a:t>Intern wird laufen des </a:t>
            </a:r>
            <a:r>
              <a:rPr lang="de-DE" sz="2000" b="1" dirty="0" err="1">
                <a:ln w="22225" cmpd="dbl">
                  <a:solidFill>
                    <a:srgbClr val="FFC000"/>
                  </a:solidFill>
                  <a:prstDash val="solid"/>
                </a:ln>
                <a:solidFill>
                  <a:srgbClr val="00B0F0"/>
                </a:solidFill>
              </a:rPr>
              <a:t>Spy</a:t>
            </a:r>
            <a:r>
              <a:rPr lang="de-DE" sz="2000" b="1" dirty="0">
                <a:ln w="22225" cmpd="dbl">
                  <a:solidFill>
                    <a:srgbClr val="FFC000"/>
                  </a:solidFill>
                  <a:prstDash val="solid"/>
                </a:ln>
                <a:solidFill>
                  <a:srgbClr val="00B0F0"/>
                </a:solidFill>
              </a:rPr>
              <a:t> Objekts Bewegung</a:t>
            </a:r>
          </a:p>
          <a:p>
            <a:r>
              <a:rPr lang="de-DE" sz="2000" b="1" dirty="0">
                <a:ln w="22225" cmpd="dbl">
                  <a:solidFill>
                    <a:srgbClr val="FFC000"/>
                  </a:solidFill>
                  <a:prstDash val="solid"/>
                </a:ln>
                <a:solidFill>
                  <a:srgbClr val="00B0F0"/>
                </a:solidFill>
              </a:rPr>
              <a:t>ausgeführt, dies leitet den Aufruf an das</a:t>
            </a:r>
          </a:p>
          <a:p>
            <a:r>
              <a:rPr lang="de-DE" sz="2000" b="1" dirty="0">
                <a:ln w="22225" cmpd="dbl">
                  <a:solidFill>
                    <a:srgbClr val="FFC000"/>
                  </a:solidFill>
                  <a:prstDash val="solid"/>
                </a:ln>
                <a:solidFill>
                  <a:srgbClr val="00B0F0"/>
                </a:solidFill>
              </a:rPr>
              <a:t>reale Objekt Bewegung weiter</a:t>
            </a:r>
          </a:p>
        </p:txBody>
      </p:sp>
      <p:sp>
        <p:nvSpPr>
          <p:cNvPr id="10" name="Rechteck 9"/>
          <p:cNvSpPr/>
          <p:nvPr/>
        </p:nvSpPr>
        <p:spPr>
          <a:xfrm>
            <a:off x="5551810" y="4551727"/>
            <a:ext cx="3650913" cy="1323439"/>
          </a:xfrm>
          <a:prstGeom prst="rect">
            <a:avLst/>
          </a:prstGeom>
          <a:solidFill>
            <a:schemeClr val="accent4">
              <a:lumMod val="20000"/>
              <a:lumOff val="80000"/>
              <a:alpha val="34000"/>
            </a:schemeClr>
          </a:solidFill>
        </p:spPr>
        <p:txBody>
          <a:bodyPr wrap="square" lIns="91440" tIns="45720" rIns="91440" bIns="45720">
            <a:spAutoFit/>
            <a:scene3d>
              <a:camera prst="orthographicFront"/>
              <a:lightRig rig="threePt" dir="t"/>
            </a:scene3d>
            <a:sp3d>
              <a:bevelB w="38100" h="38100"/>
            </a:sp3d>
          </a:bodyPr>
          <a:lstStyle/>
          <a:p>
            <a:r>
              <a:rPr lang="de-DE" sz="2000" b="1" dirty="0" err="1">
                <a:ln w="22225">
                  <a:solidFill>
                    <a:schemeClr val="accent5">
                      <a:lumMod val="60000"/>
                      <a:lumOff val="40000"/>
                    </a:schemeClr>
                  </a:solidFill>
                  <a:prstDash val="solid"/>
                </a:ln>
                <a:solidFill>
                  <a:srgbClr val="00B0F0"/>
                </a:solidFill>
              </a:rPr>
              <a:t>Überpüfe</a:t>
            </a:r>
            <a:r>
              <a:rPr lang="de-DE" sz="2000" b="1" dirty="0">
                <a:ln w="22225">
                  <a:solidFill>
                    <a:schemeClr val="accent5">
                      <a:lumMod val="60000"/>
                      <a:lumOff val="40000"/>
                    </a:schemeClr>
                  </a:solidFill>
                  <a:prstDash val="solid"/>
                </a:ln>
                <a:solidFill>
                  <a:srgbClr val="00B0F0"/>
                </a:solidFill>
              </a:rPr>
              <a:t> ob Methode laufen mit dem Parameter „</a:t>
            </a:r>
            <a:r>
              <a:rPr lang="de-DE" sz="2000" b="1" dirty="0" err="1">
                <a:ln w="22225">
                  <a:solidFill>
                    <a:schemeClr val="accent5">
                      <a:lumMod val="60000"/>
                      <a:lumOff val="40000"/>
                    </a:schemeClr>
                  </a:solidFill>
                  <a:prstDash val="solid"/>
                </a:ln>
                <a:solidFill>
                  <a:srgbClr val="00B0F0"/>
                </a:solidFill>
              </a:rPr>
              <a:t>WeitWeitWeg</a:t>
            </a:r>
            <a:r>
              <a:rPr lang="de-DE" sz="2000" b="1" dirty="0">
                <a:ln w="22225">
                  <a:solidFill>
                    <a:schemeClr val="accent5">
                      <a:lumMod val="60000"/>
                      <a:lumOff val="40000"/>
                    </a:schemeClr>
                  </a:solidFill>
                  <a:prstDash val="solid"/>
                </a:ln>
                <a:solidFill>
                  <a:srgbClr val="00B0F0"/>
                </a:solidFill>
              </a:rPr>
              <a:t>“ aufgerufen wurde</a:t>
            </a:r>
          </a:p>
        </p:txBody>
      </p:sp>
    </p:spTree>
    <p:extLst>
      <p:ext uri="{BB962C8B-B14F-4D97-AF65-F5344CB8AC3E}">
        <p14:creationId xmlns:p14="http://schemas.microsoft.com/office/powerpoint/2010/main" val="273893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Stubs</a:t>
            </a:r>
            <a:r>
              <a:rPr lang="de-DE" dirty="0"/>
              <a:t> mit </a:t>
            </a:r>
            <a:r>
              <a:rPr lang="de-DE" dirty="0" err="1"/>
              <a:t>Spy</a:t>
            </a:r>
            <a:r>
              <a:rPr lang="de-DE" dirty="0"/>
              <a:t> Objekten</a:t>
            </a:r>
          </a:p>
        </p:txBody>
      </p:sp>
      <p:sp>
        <p:nvSpPr>
          <p:cNvPr id="3" name="Inhaltsplatzhalter 2"/>
          <p:cNvSpPr>
            <a:spLocks noGrp="1"/>
          </p:cNvSpPr>
          <p:nvPr>
            <p:ph idx="1"/>
          </p:nvPr>
        </p:nvSpPr>
        <p:spPr/>
        <p:txBody>
          <a:bodyPr/>
          <a:lstStyle/>
          <a:p>
            <a:r>
              <a:rPr lang="de-DE" sz="2400" dirty="0">
                <a:solidFill>
                  <a:schemeClr val="accent2"/>
                </a:solidFill>
              </a:rPr>
              <a:t>Mocks ersetzen ganze </a:t>
            </a:r>
            <a:r>
              <a:rPr lang="de-DE" sz="2400" dirty="0" smtClean="0">
                <a:solidFill>
                  <a:schemeClr val="accent2"/>
                </a:solidFill>
              </a:rPr>
              <a:t>Objekte</a:t>
            </a:r>
          </a:p>
          <a:p>
            <a:r>
              <a:rPr lang="en-GB" sz="2400" dirty="0" err="1" smtClean="0">
                <a:solidFill>
                  <a:schemeClr val="accent2"/>
                </a:solidFill>
              </a:rPr>
              <a:t>Spys</a:t>
            </a:r>
            <a:r>
              <a:rPr lang="en-GB" sz="2400" dirty="0" smtClean="0">
                <a:solidFill>
                  <a:schemeClr val="accent2"/>
                </a:solidFill>
              </a:rPr>
              <a:t> </a:t>
            </a:r>
            <a:r>
              <a:rPr lang="en-GB" sz="2400" dirty="0" err="1" smtClean="0">
                <a:solidFill>
                  <a:schemeClr val="accent2"/>
                </a:solidFill>
              </a:rPr>
              <a:t>hoeren</a:t>
            </a:r>
            <a:r>
              <a:rPr lang="en-GB" sz="2400" dirty="0" smtClean="0">
                <a:solidFill>
                  <a:schemeClr val="accent2"/>
                </a:solidFill>
              </a:rPr>
              <a:t> </a:t>
            </a:r>
            <a:r>
              <a:rPr lang="en-GB" sz="2400" dirty="0" err="1" smtClean="0">
                <a:solidFill>
                  <a:schemeClr val="accent2"/>
                </a:solidFill>
              </a:rPr>
              <a:t>Objekte</a:t>
            </a:r>
            <a:r>
              <a:rPr lang="en-GB" sz="2400" dirty="0" smtClean="0">
                <a:solidFill>
                  <a:schemeClr val="accent2"/>
                </a:solidFill>
              </a:rPr>
              <a:t> ab, </a:t>
            </a:r>
            <a:r>
              <a:rPr lang="en-GB" sz="2400" dirty="0" err="1" smtClean="0">
                <a:solidFill>
                  <a:schemeClr val="accent2"/>
                </a:solidFill>
              </a:rPr>
              <a:t>d.h</a:t>
            </a:r>
            <a:r>
              <a:rPr lang="en-GB" sz="2400" dirty="0" smtClean="0">
                <a:solidFill>
                  <a:schemeClr val="accent2"/>
                </a:solidFill>
              </a:rPr>
              <a:t>. </a:t>
            </a:r>
            <a:r>
              <a:rPr lang="en-GB" sz="2400" dirty="0" err="1" smtClean="0">
                <a:solidFill>
                  <a:schemeClr val="accent2"/>
                </a:solidFill>
              </a:rPr>
              <a:t>ueberpruefen</a:t>
            </a:r>
            <a:r>
              <a:rPr lang="en-GB" sz="2400" dirty="0" smtClean="0">
                <a:solidFill>
                  <a:schemeClr val="accent2"/>
                </a:solidFill>
              </a:rPr>
              <a:t> den </a:t>
            </a:r>
            <a:r>
              <a:rPr lang="en-GB" sz="2400" dirty="0" err="1" smtClean="0">
                <a:solidFill>
                  <a:schemeClr val="accent2"/>
                </a:solidFill>
              </a:rPr>
              <a:t>Methodenfluss</a:t>
            </a:r>
            <a:endParaRPr lang="de-DE" sz="2400" dirty="0">
              <a:solidFill>
                <a:schemeClr val="accent2"/>
              </a:solidFill>
            </a:endParaRPr>
          </a:p>
          <a:p>
            <a:r>
              <a:rPr lang="de-DE" sz="2400" dirty="0">
                <a:solidFill>
                  <a:schemeClr val="accent2"/>
                </a:solidFill>
              </a:rPr>
              <a:t>Stubs ersetzen einzelne Methoden eines </a:t>
            </a:r>
            <a:r>
              <a:rPr lang="de-DE" sz="2400" dirty="0" smtClean="0">
                <a:solidFill>
                  <a:schemeClr val="accent2"/>
                </a:solidFill>
              </a:rPr>
              <a:t>Objekts. Man kann Spy Objekte als Stubs verwenden, indem man einzelne Methoden des abzuhoerenden Objekts ueberschreibt. </a:t>
            </a:r>
            <a:endParaRPr lang="de-DE" sz="2400" dirty="0">
              <a:solidFill>
                <a:schemeClr val="accent2"/>
              </a:solidFill>
            </a:endParaRPr>
          </a:p>
        </p:txBody>
      </p:sp>
    </p:spTree>
    <p:extLst>
      <p:ext uri="{BB962C8B-B14F-4D97-AF65-F5344CB8AC3E}">
        <p14:creationId xmlns:p14="http://schemas.microsoft.com/office/powerpoint/2010/main" val="643860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sp>
        <p:nvSpPr>
          <p:cNvPr id="3" name="Inhaltsplatzhalter 2"/>
          <p:cNvSpPr>
            <a:spLocks noGrp="1"/>
          </p:cNvSpPr>
          <p:nvPr>
            <p:ph idx="1"/>
          </p:nvPr>
        </p:nvSpPr>
        <p:spPr>
          <a:xfrm>
            <a:off x="366941" y="1388802"/>
            <a:ext cx="8596668" cy="3880773"/>
          </a:xfrm>
        </p:spPr>
        <p:txBody>
          <a:bodyPr/>
          <a:lstStyle/>
          <a:p>
            <a:r>
              <a:rPr lang="de-DE" dirty="0"/>
              <a:t>Annahme: Angegeben Methode laufe in Objekt Bewegung liefert die Entfernung in Meter zurück</a:t>
            </a:r>
          </a:p>
          <a:p>
            <a:endParaRPr lang="de-DE" dirty="0"/>
          </a:p>
          <a:p>
            <a:r>
              <a:rPr lang="de-DE" dirty="0"/>
              <a:t>Beispielcode für reales Objekt</a:t>
            </a:r>
          </a:p>
          <a:p>
            <a:pPr marL="0" indent="0">
              <a:buNone/>
            </a:pPr>
            <a:endParaRPr lang="de-DE" dirty="0"/>
          </a:p>
        </p:txBody>
      </p:sp>
      <p:sp>
        <p:nvSpPr>
          <p:cNvPr id="4" name="Rechteck 3"/>
          <p:cNvSpPr/>
          <p:nvPr/>
        </p:nvSpPr>
        <p:spPr>
          <a:xfrm>
            <a:off x="677334" y="3143180"/>
            <a:ext cx="8810615" cy="2585323"/>
          </a:xfrm>
          <a:prstGeom prst="rect">
            <a:avLst/>
          </a:prstGeom>
          <a:solidFill>
            <a:srgbClr val="92D050"/>
          </a:solidFill>
        </p:spPr>
        <p:txBody>
          <a:bodyPr wrap="square">
            <a:spAutoFit/>
            <a:scene3d>
              <a:camera prst="orthographicFront"/>
              <a:lightRig rig="threePt" dir="t"/>
            </a:scene3d>
            <a:sp3d contourW="12700">
              <a:contourClr>
                <a:schemeClr val="accent5"/>
              </a:contourClr>
            </a:sp3d>
          </a:bodyPr>
          <a:lstStyle/>
          <a:p>
            <a:r>
              <a:rPr lang="de-DE" dirty="0" err="1"/>
              <a:t>class</a:t>
            </a:r>
            <a:r>
              <a:rPr lang="de-DE" dirty="0"/>
              <a:t> Bewegung</a:t>
            </a:r>
          </a:p>
          <a:p>
            <a:endParaRPr lang="de-DE" dirty="0"/>
          </a:p>
          <a:p>
            <a:r>
              <a:rPr lang="de-DE" dirty="0"/>
              <a:t>public int </a:t>
            </a:r>
            <a:r>
              <a:rPr lang="de-DE" dirty="0" smtClean="0"/>
              <a:t>laufe(String </a:t>
            </a:r>
            <a:r>
              <a:rPr lang="de-DE" dirty="0"/>
              <a:t>ziel){</a:t>
            </a:r>
          </a:p>
          <a:p>
            <a:r>
              <a:rPr lang="de-DE" dirty="0"/>
              <a:t>		</a:t>
            </a:r>
            <a:r>
              <a:rPr lang="de-DE" dirty="0" err="1"/>
              <a:t>if</a:t>
            </a:r>
            <a:r>
              <a:rPr lang="de-DE" dirty="0"/>
              <a:t> (ziel == „</a:t>
            </a:r>
            <a:r>
              <a:rPr lang="de-DE" dirty="0" err="1"/>
              <a:t>kuehlschrank</a:t>
            </a:r>
            <a:r>
              <a:rPr lang="de-DE" dirty="0"/>
              <a:t>“) </a:t>
            </a:r>
            <a:r>
              <a:rPr lang="de-DE" dirty="0" err="1"/>
              <a:t>return</a:t>
            </a:r>
            <a:r>
              <a:rPr lang="de-DE" dirty="0"/>
              <a:t> 5 ;</a:t>
            </a:r>
          </a:p>
          <a:p>
            <a:r>
              <a:rPr lang="de-DE" dirty="0"/>
              <a:t>             </a:t>
            </a:r>
            <a:r>
              <a:rPr lang="de-DE" dirty="0" err="1"/>
              <a:t>if</a:t>
            </a:r>
            <a:r>
              <a:rPr lang="de-DE" dirty="0"/>
              <a:t> (ziel == „</a:t>
            </a:r>
            <a:r>
              <a:rPr lang="de-DE" dirty="0" err="1"/>
              <a:t>marathon</a:t>
            </a:r>
            <a:r>
              <a:rPr lang="de-DE" dirty="0"/>
              <a:t>“)  </a:t>
            </a:r>
            <a:r>
              <a:rPr lang="de-DE" dirty="0" err="1"/>
              <a:t>return</a:t>
            </a:r>
            <a:r>
              <a:rPr lang="de-DE" dirty="0"/>
              <a:t> 42000 ;</a:t>
            </a:r>
          </a:p>
          <a:p>
            <a:r>
              <a:rPr lang="de-DE" dirty="0"/>
              <a:t>             </a:t>
            </a:r>
            <a:r>
              <a:rPr lang="de-DE" dirty="0" err="1"/>
              <a:t>if</a:t>
            </a:r>
            <a:r>
              <a:rPr lang="de-DE" dirty="0"/>
              <a:t> (ziel == „</a:t>
            </a:r>
            <a:r>
              <a:rPr lang="de-DE" dirty="0" err="1"/>
              <a:t>weitWeg</a:t>
            </a:r>
            <a:r>
              <a:rPr lang="de-DE" dirty="0"/>
              <a:t>“)  </a:t>
            </a:r>
            <a:r>
              <a:rPr lang="de-DE" dirty="0" err="1"/>
              <a:t>return</a:t>
            </a:r>
            <a:r>
              <a:rPr lang="de-DE" dirty="0"/>
              <a:t> 10000 ;</a:t>
            </a:r>
          </a:p>
          <a:p>
            <a:r>
              <a:rPr lang="de-DE" dirty="0"/>
              <a:t>             </a:t>
            </a:r>
            <a:r>
              <a:rPr lang="de-DE" dirty="0" err="1"/>
              <a:t>if</a:t>
            </a:r>
            <a:r>
              <a:rPr lang="de-DE" dirty="0"/>
              <a:t> (ziel == „</a:t>
            </a:r>
            <a:r>
              <a:rPr lang="de-DE" dirty="0" err="1"/>
              <a:t>weiweitweg</a:t>
            </a:r>
            <a:r>
              <a:rPr lang="de-DE" dirty="0"/>
              <a:t>“)  </a:t>
            </a:r>
            <a:r>
              <a:rPr lang="de-DE" dirty="0" err="1"/>
              <a:t>return</a:t>
            </a:r>
            <a:r>
              <a:rPr lang="de-DE" dirty="0"/>
              <a:t> 20000 ;</a:t>
            </a:r>
          </a:p>
          <a:p>
            <a:r>
              <a:rPr lang="de-DE" dirty="0"/>
              <a:t>             </a:t>
            </a:r>
            <a:r>
              <a:rPr lang="de-DE" dirty="0" smtClean="0"/>
              <a:t>default return </a:t>
            </a:r>
            <a:r>
              <a:rPr lang="de-DE" dirty="0"/>
              <a:t>0 ;</a:t>
            </a:r>
          </a:p>
          <a:p>
            <a:r>
              <a:rPr lang="de-DE" dirty="0"/>
              <a:t>}</a:t>
            </a:r>
          </a:p>
        </p:txBody>
      </p:sp>
    </p:spTree>
    <p:extLst>
      <p:ext uri="{BB962C8B-B14F-4D97-AF65-F5344CB8AC3E}">
        <p14:creationId xmlns:p14="http://schemas.microsoft.com/office/powerpoint/2010/main" val="2776136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sp>
        <p:nvSpPr>
          <p:cNvPr id="3" name="Inhaltsplatzhalter 2"/>
          <p:cNvSpPr>
            <a:spLocks noGrp="1"/>
          </p:cNvSpPr>
          <p:nvPr>
            <p:ph idx="1"/>
          </p:nvPr>
        </p:nvSpPr>
        <p:spPr>
          <a:xfrm>
            <a:off x="366941" y="1388802"/>
            <a:ext cx="8596668" cy="3880773"/>
          </a:xfrm>
        </p:spPr>
        <p:txBody>
          <a:bodyPr/>
          <a:lstStyle/>
          <a:p>
            <a:r>
              <a:rPr lang="en-GB" dirty="0" err="1" smtClean="0"/>
              <a:t>Es</a:t>
            </a:r>
            <a:r>
              <a:rPr lang="en-GB" dirty="0" smtClean="0"/>
              <a:t> </a:t>
            </a:r>
            <a:r>
              <a:rPr lang="en-GB" dirty="0" err="1" smtClean="0"/>
              <a:t>wird</a:t>
            </a:r>
            <a:r>
              <a:rPr lang="en-GB" dirty="0" smtClean="0"/>
              <a:t> die </a:t>
            </a:r>
            <a:r>
              <a:rPr lang="en-GB" dirty="0" err="1" smtClean="0"/>
              <a:t>Methode</a:t>
            </a:r>
            <a:r>
              <a:rPr lang="en-GB" dirty="0" smtClean="0"/>
              <a:t> </a:t>
            </a:r>
            <a:r>
              <a:rPr lang="en-GB" dirty="0" err="1" smtClean="0"/>
              <a:t>Laufe</a:t>
            </a:r>
            <a:r>
              <a:rPr lang="en-GB" dirty="0" smtClean="0"/>
              <a:t> </a:t>
            </a:r>
            <a:r>
              <a:rPr lang="en-GB" dirty="0" err="1" smtClean="0"/>
              <a:t>mit</a:t>
            </a:r>
            <a:r>
              <a:rPr lang="en-GB" dirty="0" smtClean="0"/>
              <a:t> </a:t>
            </a:r>
            <a:r>
              <a:rPr lang="en-GB" dirty="0" err="1" smtClean="0"/>
              <a:t>dem</a:t>
            </a:r>
            <a:r>
              <a:rPr lang="en-GB" dirty="0" smtClean="0"/>
              <a:t> Parameter “</a:t>
            </a:r>
            <a:r>
              <a:rPr lang="en-GB" dirty="0" err="1" smtClean="0"/>
              <a:t>kuehlschrank</a:t>
            </a:r>
            <a:r>
              <a:rPr lang="en-GB" dirty="0" smtClean="0"/>
              <a:t>” </a:t>
            </a:r>
            <a:r>
              <a:rPr lang="en-GB" dirty="0" err="1" smtClean="0"/>
              <a:t>ueberschrieben</a:t>
            </a:r>
            <a:endParaRPr lang="de-DE" dirty="0"/>
          </a:p>
          <a:p>
            <a:r>
              <a:rPr lang="en-GB" dirty="0"/>
              <a:t> </a:t>
            </a:r>
            <a:r>
              <a:rPr lang="en-GB" dirty="0" err="1" smtClean="0"/>
              <a:t>Bei</a:t>
            </a:r>
            <a:r>
              <a:rPr lang="en-GB" dirty="0" smtClean="0"/>
              <a:t> </a:t>
            </a:r>
            <a:r>
              <a:rPr lang="en-GB" dirty="0" err="1" smtClean="0"/>
              <a:t>anderen</a:t>
            </a:r>
            <a:r>
              <a:rPr lang="en-GB" dirty="0" smtClean="0"/>
              <a:t> Parameter </a:t>
            </a:r>
            <a:r>
              <a:rPr lang="en-GB" dirty="0" err="1" smtClean="0"/>
              <a:t>wird</a:t>
            </a:r>
            <a:r>
              <a:rPr lang="en-GB" dirty="0" smtClean="0"/>
              <a:t> der </a:t>
            </a:r>
            <a:r>
              <a:rPr lang="en-GB" dirty="0" err="1" smtClean="0"/>
              <a:t>Aufruf</a:t>
            </a:r>
            <a:r>
              <a:rPr lang="en-GB" dirty="0" smtClean="0"/>
              <a:t> an die </a:t>
            </a:r>
            <a:r>
              <a:rPr lang="en-GB" dirty="0" err="1" smtClean="0"/>
              <a:t>Methode</a:t>
            </a:r>
            <a:r>
              <a:rPr lang="en-GB" dirty="0" smtClean="0"/>
              <a:t> des </a:t>
            </a:r>
            <a:r>
              <a:rPr lang="en-GB" dirty="0" err="1" smtClean="0"/>
              <a:t>abgehoerten</a:t>
            </a:r>
            <a:r>
              <a:rPr lang="en-GB" dirty="0" smtClean="0"/>
              <a:t> </a:t>
            </a:r>
            <a:r>
              <a:rPr lang="en-GB" dirty="0" err="1" smtClean="0"/>
              <a:t>Objekts</a:t>
            </a:r>
            <a:r>
              <a:rPr lang="en-GB" dirty="0" smtClean="0"/>
              <a:t> </a:t>
            </a:r>
            <a:r>
              <a:rPr lang="en-GB" dirty="0" err="1" smtClean="0"/>
              <a:t>aufgerufen</a:t>
            </a:r>
            <a:endParaRPr lang="de-DE" dirty="0"/>
          </a:p>
          <a:p>
            <a:pPr marL="0" indent="0">
              <a:buNone/>
            </a:pPr>
            <a:endParaRPr lang="de-DE" dirty="0"/>
          </a:p>
        </p:txBody>
      </p:sp>
      <p:sp>
        <p:nvSpPr>
          <p:cNvPr id="4" name="Rechteck 3"/>
          <p:cNvSpPr/>
          <p:nvPr/>
        </p:nvSpPr>
        <p:spPr>
          <a:xfrm>
            <a:off x="585884" y="2507052"/>
            <a:ext cx="9493949" cy="2831544"/>
          </a:xfrm>
          <a:prstGeom prst="rect">
            <a:avLst/>
          </a:prstGeom>
          <a:solidFill>
            <a:srgbClr val="92D050"/>
          </a:solidFill>
        </p:spPr>
        <p:txBody>
          <a:bodyPr wrap="square">
            <a:spAutoFit/>
            <a:scene3d>
              <a:camera prst="orthographicFront"/>
              <a:lightRig rig="threePt" dir="t"/>
            </a:scene3d>
            <a:sp3d contourW="12700">
              <a:contourClr>
                <a:schemeClr val="accent5"/>
              </a:contourClr>
            </a:sp3d>
          </a:bodyPr>
          <a:lstStyle/>
          <a:p>
            <a:r>
              <a:rPr lang="de-DE" sz="2400" dirty="0"/>
              <a:t>Bewegung </a:t>
            </a:r>
            <a:r>
              <a:rPr lang="de-DE" sz="2400" dirty="0" err="1"/>
              <a:t>spyBewegung</a:t>
            </a:r>
            <a:r>
              <a:rPr lang="de-DE" sz="2400" dirty="0"/>
              <a:t> = </a:t>
            </a:r>
            <a:r>
              <a:rPr lang="de-DE" sz="2400" dirty="0" err="1"/>
              <a:t>spy</a:t>
            </a:r>
            <a:r>
              <a:rPr lang="de-DE" sz="2400" dirty="0"/>
              <a:t>(</a:t>
            </a:r>
            <a:r>
              <a:rPr lang="de-DE" sz="2400" dirty="0" err="1"/>
              <a:t>bewegung</a:t>
            </a:r>
            <a:r>
              <a:rPr lang="de-DE" sz="2400" dirty="0"/>
              <a:t>)</a:t>
            </a:r>
          </a:p>
          <a:p>
            <a:r>
              <a:rPr lang="de-DE" sz="2400" dirty="0" err="1"/>
              <a:t>when</a:t>
            </a:r>
            <a:r>
              <a:rPr lang="de-DE" sz="2400" dirty="0"/>
              <a:t>(</a:t>
            </a:r>
            <a:r>
              <a:rPr lang="de-DE" sz="2400" dirty="0" err="1"/>
              <a:t>spyBewegung.laufe</a:t>
            </a:r>
            <a:r>
              <a:rPr lang="de-DE" sz="2400" dirty="0"/>
              <a:t>(„</a:t>
            </a:r>
            <a:r>
              <a:rPr lang="de-DE" sz="2400" dirty="0" err="1"/>
              <a:t>kuehlschrank</a:t>
            </a:r>
            <a:r>
              <a:rPr lang="de-DE" sz="2400" dirty="0"/>
              <a:t>“)).</a:t>
            </a:r>
            <a:r>
              <a:rPr lang="de-DE" sz="2400" dirty="0" err="1"/>
              <a:t>thenReturn</a:t>
            </a:r>
            <a:r>
              <a:rPr lang="de-DE" sz="2400" dirty="0"/>
              <a:t>(12345);</a:t>
            </a:r>
          </a:p>
          <a:p>
            <a:endParaRPr lang="de-DE" sz="2400" dirty="0"/>
          </a:p>
          <a:p>
            <a:r>
              <a:rPr lang="de-DE" sz="2000" dirty="0" err="1"/>
              <a:t>System.out.println</a:t>
            </a:r>
            <a:r>
              <a:rPr lang="de-DE" sz="2000" dirty="0"/>
              <a:t>(„</a:t>
            </a:r>
            <a:r>
              <a:rPr lang="de-DE" sz="2000" dirty="0" err="1"/>
              <a:t>Spy</a:t>
            </a:r>
            <a:r>
              <a:rPr lang="de-DE" sz="2000" dirty="0"/>
              <a:t> </a:t>
            </a:r>
            <a:r>
              <a:rPr lang="de-DE" sz="2000" dirty="0" err="1"/>
              <a:t>marathon</a:t>
            </a:r>
            <a:r>
              <a:rPr lang="de-DE" sz="2000" dirty="0"/>
              <a:t>“ + </a:t>
            </a:r>
            <a:r>
              <a:rPr lang="de-DE" sz="2000" dirty="0" err="1"/>
              <a:t>spyBewegung.laufe</a:t>
            </a:r>
            <a:r>
              <a:rPr lang="de-DE" sz="2000" dirty="0"/>
              <a:t>(„</a:t>
            </a:r>
            <a:r>
              <a:rPr lang="de-DE" sz="2000" dirty="0" err="1"/>
              <a:t>marathon</a:t>
            </a:r>
            <a:r>
              <a:rPr lang="de-DE" sz="2000" dirty="0"/>
              <a:t>“));</a:t>
            </a:r>
          </a:p>
          <a:p>
            <a:r>
              <a:rPr lang="de-DE" sz="2000" dirty="0" err="1"/>
              <a:t>System.out.println</a:t>
            </a:r>
            <a:r>
              <a:rPr lang="de-DE" sz="2000" dirty="0"/>
              <a:t>(„</a:t>
            </a:r>
            <a:r>
              <a:rPr lang="de-DE" sz="2000" dirty="0" err="1"/>
              <a:t>Spy</a:t>
            </a:r>
            <a:r>
              <a:rPr lang="de-DE" sz="2000" dirty="0"/>
              <a:t> </a:t>
            </a:r>
            <a:r>
              <a:rPr lang="de-DE" sz="2000" dirty="0" err="1"/>
              <a:t>kuehlschrank</a:t>
            </a:r>
            <a:r>
              <a:rPr lang="de-DE" sz="2000" dirty="0"/>
              <a:t>“ + </a:t>
            </a:r>
            <a:r>
              <a:rPr lang="de-DE" sz="2000" dirty="0" err="1"/>
              <a:t>spyBewegung.laufe</a:t>
            </a:r>
            <a:r>
              <a:rPr lang="de-DE" sz="2000" dirty="0"/>
              <a:t>(„</a:t>
            </a:r>
            <a:r>
              <a:rPr lang="de-DE" sz="2000" dirty="0" err="1"/>
              <a:t>kuehlschrank</a:t>
            </a:r>
            <a:r>
              <a:rPr lang="de-DE" sz="2000" dirty="0"/>
              <a:t>“));</a:t>
            </a:r>
          </a:p>
          <a:p>
            <a:r>
              <a:rPr lang="de-DE" sz="2000" dirty="0" err="1"/>
              <a:t>System.out.println</a:t>
            </a:r>
            <a:r>
              <a:rPr lang="de-DE" sz="2000" dirty="0"/>
              <a:t>(„Real </a:t>
            </a:r>
            <a:r>
              <a:rPr lang="de-DE" sz="2000" dirty="0" err="1"/>
              <a:t>kuehlschrank</a:t>
            </a:r>
            <a:r>
              <a:rPr lang="de-DE" sz="2000" dirty="0"/>
              <a:t>“ + </a:t>
            </a:r>
            <a:r>
              <a:rPr lang="de-DE" sz="2000" dirty="0" err="1"/>
              <a:t>bewegung.laufe</a:t>
            </a:r>
            <a:r>
              <a:rPr lang="de-DE" sz="2000" dirty="0"/>
              <a:t>(„</a:t>
            </a:r>
            <a:r>
              <a:rPr lang="de-DE" sz="2000" dirty="0" err="1"/>
              <a:t>kuehlschrank</a:t>
            </a:r>
            <a:r>
              <a:rPr lang="de-DE" sz="2000" dirty="0"/>
              <a:t>“));</a:t>
            </a:r>
          </a:p>
          <a:p>
            <a:endParaRPr lang="de-DE" sz="2400" dirty="0"/>
          </a:p>
          <a:p>
            <a:endParaRPr lang="de-DE" dirty="0"/>
          </a:p>
        </p:txBody>
      </p:sp>
      <p:sp>
        <p:nvSpPr>
          <p:cNvPr id="5" name="Rechteck 4"/>
          <p:cNvSpPr/>
          <p:nvPr/>
        </p:nvSpPr>
        <p:spPr>
          <a:xfrm>
            <a:off x="820389" y="5728222"/>
            <a:ext cx="7182440" cy="1015663"/>
          </a:xfrm>
          <a:prstGeom prst="rect">
            <a:avLst/>
          </a:prstGeom>
          <a:solidFill>
            <a:schemeClr val="accent3">
              <a:lumMod val="60000"/>
              <a:lumOff val="40000"/>
            </a:schemeClr>
          </a:solidFill>
        </p:spPr>
        <p:txBody>
          <a:bodyPr wrap="square">
            <a:spAutoFit/>
            <a:scene3d>
              <a:camera prst="orthographicFront"/>
              <a:lightRig rig="threePt" dir="t"/>
            </a:scene3d>
            <a:sp3d contourW="12700">
              <a:contourClr>
                <a:schemeClr val="accent5"/>
              </a:contourClr>
            </a:sp3d>
          </a:bodyPr>
          <a:lstStyle/>
          <a:p>
            <a:r>
              <a:rPr lang="de-DE" sz="2000" dirty="0" err="1"/>
              <a:t>Spy</a:t>
            </a:r>
            <a:r>
              <a:rPr lang="de-DE" sz="2000" dirty="0"/>
              <a:t> </a:t>
            </a:r>
            <a:r>
              <a:rPr lang="de-DE" sz="2000" dirty="0" err="1"/>
              <a:t>marathon</a:t>
            </a:r>
            <a:r>
              <a:rPr lang="de-DE" sz="2000" dirty="0"/>
              <a:t>       42000                    </a:t>
            </a:r>
          </a:p>
          <a:p>
            <a:r>
              <a:rPr lang="de-DE" sz="2000" dirty="0" err="1"/>
              <a:t>Spy</a:t>
            </a:r>
            <a:r>
              <a:rPr lang="de-DE" sz="2000" dirty="0"/>
              <a:t> </a:t>
            </a:r>
            <a:r>
              <a:rPr lang="de-DE" sz="2000" dirty="0" err="1"/>
              <a:t>kuehlschrank</a:t>
            </a:r>
            <a:r>
              <a:rPr lang="de-DE" sz="2000" dirty="0"/>
              <a:t>  12345</a:t>
            </a:r>
          </a:p>
          <a:p>
            <a:r>
              <a:rPr lang="de-DE" sz="2000" dirty="0"/>
              <a:t>Real </a:t>
            </a:r>
            <a:r>
              <a:rPr lang="de-DE" sz="2000" dirty="0" err="1"/>
              <a:t>kuehlschrank</a:t>
            </a:r>
            <a:r>
              <a:rPr lang="de-DE" sz="2000" dirty="0"/>
              <a:t> 5</a:t>
            </a:r>
          </a:p>
        </p:txBody>
      </p:sp>
      <p:sp>
        <p:nvSpPr>
          <p:cNvPr id="6" name="Rechteck 5"/>
          <p:cNvSpPr/>
          <p:nvPr/>
        </p:nvSpPr>
        <p:spPr>
          <a:xfrm>
            <a:off x="820389" y="5329287"/>
            <a:ext cx="1032655" cy="369332"/>
          </a:xfrm>
          <a:prstGeom prst="rect">
            <a:avLst/>
          </a:prstGeom>
        </p:spPr>
        <p:txBody>
          <a:bodyPr wrap="none">
            <a:spAutoFit/>
          </a:bodyPr>
          <a:lstStyle/>
          <a:p>
            <a:r>
              <a:rPr lang="de-DE" dirty="0"/>
              <a:t>Ausgabe</a:t>
            </a:r>
          </a:p>
        </p:txBody>
      </p:sp>
    </p:spTree>
    <p:extLst>
      <p:ext uri="{BB962C8B-B14F-4D97-AF65-F5344CB8AC3E}">
        <p14:creationId xmlns:p14="http://schemas.microsoft.com/office/powerpoint/2010/main" val="3925716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Pippi Langstrumpf Prinzip</a:t>
            </a:r>
          </a:p>
        </p:txBody>
      </p:sp>
      <p:sp>
        <p:nvSpPr>
          <p:cNvPr id="3" name="Inhaltsplatzhalter 2"/>
          <p:cNvSpPr>
            <a:spLocks noGrp="1"/>
          </p:cNvSpPr>
          <p:nvPr>
            <p:ph idx="1"/>
          </p:nvPr>
        </p:nvSpPr>
        <p:spPr/>
        <p:txBody>
          <a:bodyPr/>
          <a:lstStyle/>
          <a:p>
            <a:r>
              <a:rPr lang="de-DE" dirty="0"/>
              <a:t>Ich schaffe mir die Welt, wie sie mir gefällt</a:t>
            </a:r>
          </a:p>
          <a:p>
            <a:endParaRPr lang="de-DE" dirty="0"/>
          </a:p>
          <a:p>
            <a:endParaRPr lang="de-DE" dirty="0"/>
          </a:p>
          <a:p>
            <a:r>
              <a:rPr lang="de-DE" dirty="0"/>
              <a:t>Das zu testende Objekt wird unter Laborbedingungen untersucht. Man ersetzt die Umgebung des zu testenden Objektes durch eine für den Test perfekte Umgebung</a:t>
            </a:r>
          </a:p>
          <a:p>
            <a:r>
              <a:rPr lang="de-DE" dirty="0"/>
              <a:t>Beispiel: Will man simulieren wie sich eine Software bei ausfallender Datenbank verhält, ersetzt man die Datenbank durch eine Datenbank die hart codiert immer eine entsprechende Ausnahme wirft.</a:t>
            </a:r>
          </a:p>
          <a:p>
            <a:pPr marL="0" indent="0">
              <a:buNone/>
            </a:pPr>
            <a:r>
              <a:rPr lang="de-DE" dirty="0"/>
              <a:t>(Genauer: Nicht die Datenbank wird ersetzt, sondern das Objekt das auf die Datenbank zugreift)</a:t>
            </a:r>
          </a:p>
          <a:p>
            <a:pPr lvl="1"/>
            <a:endParaRPr lang="de-DE" dirty="0"/>
          </a:p>
        </p:txBody>
      </p:sp>
    </p:spTree>
    <p:extLst>
      <p:ext uri="{BB962C8B-B14F-4D97-AF65-F5344CB8AC3E}">
        <p14:creationId xmlns:p14="http://schemas.microsoft.com/office/powerpoint/2010/main" val="1490044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Begriffdefinitionen</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379375335"/>
              </p:ext>
            </p:extLst>
          </p:nvPr>
        </p:nvGraphicFramePr>
        <p:xfrm>
          <a:off x="677690" y="1592824"/>
          <a:ext cx="8596312" cy="4617885"/>
        </p:xfrm>
        <a:graphic>
          <a:graphicData uri="http://schemas.openxmlformats.org/drawingml/2006/table">
            <a:tbl>
              <a:tblPr firstRow="1" bandRow="1">
                <a:tableStyleId>{5C22544A-7EE6-4342-B048-85BDC9FD1C3A}</a:tableStyleId>
              </a:tblPr>
              <a:tblGrid>
                <a:gridCol w="2340640">
                  <a:extLst>
                    <a:ext uri="{9D8B030D-6E8A-4147-A177-3AD203B41FA5}">
                      <a16:colId xmlns:a16="http://schemas.microsoft.com/office/drawing/2014/main" xmlns="" val="3318116090"/>
                    </a:ext>
                  </a:extLst>
                </a:gridCol>
                <a:gridCol w="6255672">
                  <a:extLst>
                    <a:ext uri="{9D8B030D-6E8A-4147-A177-3AD203B41FA5}">
                      <a16:colId xmlns:a16="http://schemas.microsoft.com/office/drawing/2014/main" xmlns="" val="2560473397"/>
                    </a:ext>
                  </a:extLst>
                </a:gridCol>
              </a:tblGrid>
              <a:tr h="740697">
                <a:tc>
                  <a:txBody>
                    <a:bodyPr/>
                    <a:lstStyle/>
                    <a:p>
                      <a:r>
                        <a:rPr lang="de-DE" sz="3200" dirty="0"/>
                        <a:t>Begriff</a:t>
                      </a:r>
                    </a:p>
                  </a:txBody>
                  <a:tcPr/>
                </a:tc>
                <a:tc>
                  <a:txBody>
                    <a:bodyPr/>
                    <a:lstStyle/>
                    <a:p>
                      <a:r>
                        <a:rPr lang="de-DE" sz="3200" dirty="0"/>
                        <a:t>Bedeutung</a:t>
                      </a:r>
                    </a:p>
                  </a:txBody>
                  <a:tcPr/>
                </a:tc>
                <a:extLst>
                  <a:ext uri="{0D108BD9-81ED-4DB2-BD59-A6C34878D82A}">
                    <a16:rowId xmlns:a16="http://schemas.microsoft.com/office/drawing/2014/main" xmlns="" val="4060626134"/>
                  </a:ext>
                </a:extLst>
              </a:tr>
              <a:tr h="740697">
                <a:tc>
                  <a:txBody>
                    <a:bodyPr/>
                    <a:lstStyle/>
                    <a:p>
                      <a:r>
                        <a:rPr lang="de-DE" sz="2400" dirty="0"/>
                        <a:t>Dummy</a:t>
                      </a:r>
                    </a:p>
                  </a:txBody>
                  <a:tcPr/>
                </a:tc>
                <a:tc>
                  <a:txBody>
                    <a:bodyPr/>
                    <a:lstStyle/>
                    <a:p>
                      <a:r>
                        <a:rPr lang="de-DE" dirty="0">
                          <a:solidFill>
                            <a:schemeClr val="tx1"/>
                          </a:solidFill>
                        </a:rPr>
                        <a:t>Objekt das nicht gebraucht wird. </a:t>
                      </a:r>
                    </a:p>
                    <a:p>
                      <a:r>
                        <a:rPr lang="de-DE" dirty="0">
                          <a:solidFill>
                            <a:schemeClr val="tx1"/>
                          </a:solidFill>
                        </a:rPr>
                        <a:t>Beispiel: Methode benötigt Parameter, dessen Wert aber keine Rolle spielt.</a:t>
                      </a:r>
                    </a:p>
                  </a:txBody>
                  <a:tcPr/>
                </a:tc>
                <a:extLst>
                  <a:ext uri="{0D108BD9-81ED-4DB2-BD59-A6C34878D82A}">
                    <a16:rowId xmlns:a16="http://schemas.microsoft.com/office/drawing/2014/main" xmlns="" val="279293818"/>
                  </a:ext>
                </a:extLst>
              </a:tr>
              <a:tr h="740697">
                <a:tc>
                  <a:txBody>
                    <a:bodyPr/>
                    <a:lstStyle/>
                    <a:p>
                      <a:r>
                        <a:rPr lang="de-DE" sz="2400" dirty="0" err="1"/>
                        <a:t>Fake</a:t>
                      </a:r>
                      <a:endParaRPr lang="de-DE" sz="2400" dirty="0"/>
                    </a:p>
                  </a:txBody>
                  <a:tcPr/>
                </a:tc>
                <a:tc>
                  <a:txBody>
                    <a:bodyPr/>
                    <a:lstStyle/>
                    <a:p>
                      <a:r>
                        <a:rPr lang="de-DE" dirty="0"/>
                        <a:t>Identisches Verhalten wie reales Objekt, nur leichtgewichtiger. (</a:t>
                      </a:r>
                      <a:r>
                        <a:rPr lang="de-DE" dirty="0" err="1"/>
                        <a:t>z,B</a:t>
                      </a:r>
                      <a:r>
                        <a:rPr lang="de-DE" dirty="0"/>
                        <a:t>. Verwendung Softwaredatenbank) </a:t>
                      </a:r>
                    </a:p>
                  </a:txBody>
                  <a:tcPr/>
                </a:tc>
                <a:extLst>
                  <a:ext uri="{0D108BD9-81ED-4DB2-BD59-A6C34878D82A}">
                    <a16:rowId xmlns:a16="http://schemas.microsoft.com/office/drawing/2014/main" xmlns="" val="2961492858"/>
                  </a:ext>
                </a:extLst>
              </a:tr>
              <a:tr h="740697">
                <a:tc>
                  <a:txBody>
                    <a:bodyPr/>
                    <a:lstStyle/>
                    <a:p>
                      <a:r>
                        <a:rPr lang="de-DE" sz="2400" dirty="0"/>
                        <a:t>Mock</a:t>
                      </a:r>
                    </a:p>
                  </a:txBody>
                  <a:tcPr/>
                </a:tc>
                <a:tc>
                  <a:txBody>
                    <a:bodyPr/>
                    <a:lstStyle/>
                    <a:p>
                      <a:r>
                        <a:rPr lang="de-DE" dirty="0"/>
                        <a:t>Reales Objekt wird ersetzt. Ausgabe meist hart codiert</a:t>
                      </a:r>
                    </a:p>
                  </a:txBody>
                  <a:tcPr/>
                </a:tc>
                <a:extLst>
                  <a:ext uri="{0D108BD9-81ED-4DB2-BD59-A6C34878D82A}">
                    <a16:rowId xmlns:a16="http://schemas.microsoft.com/office/drawing/2014/main" xmlns="" val="1470398374"/>
                  </a:ext>
                </a:extLst>
              </a:tr>
              <a:tr h="740697">
                <a:tc>
                  <a:txBody>
                    <a:bodyPr/>
                    <a:lstStyle/>
                    <a:p>
                      <a:r>
                        <a:rPr lang="de-DE" sz="2400" dirty="0" err="1"/>
                        <a:t>Spy</a:t>
                      </a:r>
                      <a:endParaRPr lang="de-DE" sz="2400" dirty="0"/>
                    </a:p>
                  </a:txBody>
                  <a:tcPr/>
                </a:tc>
                <a:tc>
                  <a:txBody>
                    <a:bodyPr/>
                    <a:lstStyle/>
                    <a:p>
                      <a:r>
                        <a:rPr lang="de-DE" dirty="0"/>
                        <a:t>Wrapper um reales Objekt. Damit gibt man reales Objekt zusätzliche Funktionen</a:t>
                      </a:r>
                    </a:p>
                  </a:txBody>
                  <a:tcPr/>
                </a:tc>
                <a:extLst>
                  <a:ext uri="{0D108BD9-81ED-4DB2-BD59-A6C34878D82A}">
                    <a16:rowId xmlns:a16="http://schemas.microsoft.com/office/drawing/2014/main" xmlns="" val="4110566484"/>
                  </a:ext>
                </a:extLst>
              </a:tr>
              <a:tr h="740697">
                <a:tc>
                  <a:txBody>
                    <a:bodyPr/>
                    <a:lstStyle/>
                    <a:p>
                      <a:r>
                        <a:rPr lang="de-DE" sz="2400" dirty="0" err="1"/>
                        <a:t>Stub</a:t>
                      </a:r>
                      <a:endParaRPr lang="de-DE" sz="2400" dirty="0"/>
                    </a:p>
                  </a:txBody>
                  <a:tcPr/>
                </a:tc>
                <a:tc>
                  <a:txBody>
                    <a:bodyPr/>
                    <a:lstStyle/>
                    <a:p>
                      <a:r>
                        <a:rPr lang="de-DE" dirty="0"/>
                        <a:t>Überschreibt einzelne Methoden des realen Objekts</a:t>
                      </a:r>
                    </a:p>
                  </a:txBody>
                  <a:tcPr/>
                </a:tc>
                <a:extLst>
                  <a:ext uri="{0D108BD9-81ED-4DB2-BD59-A6C34878D82A}">
                    <a16:rowId xmlns:a16="http://schemas.microsoft.com/office/drawing/2014/main" xmlns="" val="4234591324"/>
                  </a:ext>
                </a:extLst>
              </a:tr>
            </a:tbl>
          </a:graphicData>
        </a:graphic>
      </p:graphicFrame>
    </p:spTree>
    <p:extLst>
      <p:ext uri="{BB962C8B-B14F-4D97-AF65-F5344CB8AC3E}">
        <p14:creationId xmlns:p14="http://schemas.microsoft.com/office/powerpoint/2010/main" val="3366682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Objektnetz</a:t>
            </a:r>
          </a:p>
        </p:txBody>
      </p:sp>
      <p:pic>
        <p:nvPicPr>
          <p:cNvPr id="4" name="Grafik 3"/>
          <p:cNvPicPr>
            <a:picLocks noChangeAspect="1"/>
          </p:cNvPicPr>
          <p:nvPr/>
        </p:nvPicPr>
        <p:blipFill>
          <a:blip r:embed="rId2"/>
          <a:stretch>
            <a:fillRect/>
          </a:stretch>
        </p:blipFill>
        <p:spPr>
          <a:xfrm>
            <a:off x="0" y="1653234"/>
            <a:ext cx="9948311" cy="4585783"/>
          </a:xfrm>
          <a:prstGeom prst="rect">
            <a:avLst/>
          </a:prstGeom>
        </p:spPr>
      </p:pic>
    </p:spTree>
    <p:extLst>
      <p:ext uri="{BB962C8B-B14F-4D97-AF65-F5344CB8AC3E}">
        <p14:creationId xmlns:p14="http://schemas.microsoft.com/office/powerpoint/2010/main" val="67705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Problem – externe Ressourcen</a:t>
            </a:r>
          </a:p>
        </p:txBody>
      </p:sp>
      <p:sp>
        <p:nvSpPr>
          <p:cNvPr id="3" name="Inhaltsplatzhalter 2"/>
          <p:cNvSpPr>
            <a:spLocks noGrp="1"/>
          </p:cNvSpPr>
          <p:nvPr>
            <p:ph idx="1"/>
          </p:nvPr>
        </p:nvSpPr>
        <p:spPr>
          <a:xfrm>
            <a:off x="677334" y="1629648"/>
            <a:ext cx="8596668" cy="3880773"/>
          </a:xfrm>
        </p:spPr>
        <p:txBody>
          <a:bodyPr/>
          <a:lstStyle/>
          <a:p>
            <a:r>
              <a:rPr lang="de-DE" sz="2400" dirty="0">
                <a:solidFill>
                  <a:schemeClr val="accent2"/>
                </a:solidFill>
              </a:rPr>
              <a:t>Gemeint sind Datenbanken, Hosts, (entfernte) Server </a:t>
            </a:r>
          </a:p>
          <a:p>
            <a:endParaRPr lang="de-DE" sz="2400" dirty="0">
              <a:solidFill>
                <a:schemeClr val="accent2"/>
              </a:solidFill>
            </a:endParaRPr>
          </a:p>
          <a:p>
            <a:r>
              <a:rPr lang="de-DE" sz="2400" dirty="0">
                <a:solidFill>
                  <a:schemeClr val="accent2"/>
                </a:solidFill>
              </a:rPr>
              <a:t>Inhalt schwer kontrollierbar</a:t>
            </a:r>
          </a:p>
          <a:p>
            <a:r>
              <a:rPr lang="de-DE" sz="2400" dirty="0">
                <a:solidFill>
                  <a:schemeClr val="accent2"/>
                </a:solidFill>
              </a:rPr>
              <a:t>Häufig instabil</a:t>
            </a:r>
          </a:p>
          <a:p>
            <a:r>
              <a:rPr lang="de-DE" sz="2400" dirty="0">
                <a:solidFill>
                  <a:schemeClr val="accent2"/>
                </a:solidFill>
              </a:rPr>
              <a:t>Zugriff zeitaufwändig</a:t>
            </a:r>
          </a:p>
          <a:p>
            <a:endParaRPr lang="de-DE" dirty="0"/>
          </a:p>
        </p:txBody>
      </p:sp>
    </p:spTree>
    <p:extLst>
      <p:ext uri="{BB962C8B-B14F-4D97-AF65-F5344CB8AC3E}">
        <p14:creationId xmlns:p14="http://schemas.microsoft.com/office/powerpoint/2010/main" val="3223946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Objektnetz – Externe Ressourcen faken</a:t>
            </a:r>
          </a:p>
        </p:txBody>
      </p:sp>
      <p:pic>
        <p:nvPicPr>
          <p:cNvPr id="4" name="Grafik 3"/>
          <p:cNvPicPr>
            <a:picLocks noChangeAspect="1"/>
          </p:cNvPicPr>
          <p:nvPr/>
        </p:nvPicPr>
        <p:blipFill>
          <a:blip r:embed="rId2"/>
          <a:stretch>
            <a:fillRect/>
          </a:stretch>
        </p:blipFill>
        <p:spPr>
          <a:xfrm>
            <a:off x="279610" y="1514246"/>
            <a:ext cx="9338424" cy="4242816"/>
          </a:xfrm>
          <a:prstGeom prst="rect">
            <a:avLst/>
          </a:prstGeom>
        </p:spPr>
      </p:pic>
      <p:sp>
        <p:nvSpPr>
          <p:cNvPr id="5" name="Textfeld 4"/>
          <p:cNvSpPr txBox="1"/>
          <p:nvPr/>
        </p:nvSpPr>
        <p:spPr>
          <a:xfrm>
            <a:off x="775411" y="4696358"/>
            <a:ext cx="5713171" cy="646331"/>
          </a:xfrm>
          <a:prstGeom prst="rect">
            <a:avLst/>
          </a:prstGeom>
          <a:noFill/>
        </p:spPr>
        <p:txBody>
          <a:bodyPr wrap="square" rtlCol="0">
            <a:spAutoFit/>
          </a:bodyPr>
          <a:lstStyle/>
          <a:p>
            <a:r>
              <a:rPr lang="de-DE" dirty="0"/>
              <a:t>Über </a:t>
            </a:r>
            <a:r>
              <a:rPr lang="de-DE" dirty="0" err="1"/>
              <a:t>Fake</a:t>
            </a:r>
            <a:r>
              <a:rPr lang="de-DE" dirty="0"/>
              <a:t> Datenbanken (oder Hosts, oder Server) haben wir Kontrolle.</a:t>
            </a:r>
          </a:p>
        </p:txBody>
      </p:sp>
    </p:spTree>
    <p:extLst>
      <p:ext uri="{BB962C8B-B14F-4D97-AF65-F5344CB8AC3E}">
        <p14:creationId xmlns:p14="http://schemas.microsoft.com/office/powerpoint/2010/main" val="2982235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Objektnetz – Wo ist der Fehler?</a:t>
            </a:r>
          </a:p>
        </p:txBody>
      </p:sp>
      <p:sp>
        <p:nvSpPr>
          <p:cNvPr id="3" name="Textfeld 2"/>
          <p:cNvSpPr txBox="1"/>
          <p:nvPr/>
        </p:nvSpPr>
        <p:spPr>
          <a:xfrm>
            <a:off x="526694" y="5808269"/>
            <a:ext cx="8573415" cy="923330"/>
          </a:xfrm>
          <a:prstGeom prst="rect">
            <a:avLst/>
          </a:prstGeom>
          <a:noFill/>
        </p:spPr>
        <p:txBody>
          <a:bodyPr wrap="square" rtlCol="0">
            <a:spAutoFit/>
          </a:bodyPr>
          <a:lstStyle/>
          <a:p>
            <a:r>
              <a:rPr lang="de-DE" dirty="0"/>
              <a:t>Falls Test auf grünes Objekt fehl schlägt kann der Fehler in allen anderen aufgerufenen Objekten sein. Wir wissen nicht ob das grüne Objekt korrekt arbeitet, der Fehler kann auch in den verwendeten Objekten liegen.</a:t>
            </a:r>
          </a:p>
        </p:txBody>
      </p:sp>
      <p:pic>
        <p:nvPicPr>
          <p:cNvPr id="5" name="Grafik 4"/>
          <p:cNvPicPr>
            <a:picLocks noChangeAspect="1"/>
          </p:cNvPicPr>
          <p:nvPr/>
        </p:nvPicPr>
        <p:blipFill>
          <a:blip r:embed="rId2"/>
          <a:stretch>
            <a:fillRect/>
          </a:stretch>
        </p:blipFill>
        <p:spPr>
          <a:xfrm>
            <a:off x="341300" y="1419567"/>
            <a:ext cx="8934450" cy="4048125"/>
          </a:xfrm>
          <a:prstGeom prst="rect">
            <a:avLst/>
          </a:prstGeom>
        </p:spPr>
      </p:pic>
    </p:spTree>
    <p:extLst>
      <p:ext uri="{BB962C8B-B14F-4D97-AF65-F5344CB8AC3E}">
        <p14:creationId xmlns:p14="http://schemas.microsoft.com/office/powerpoint/2010/main" val="40942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940700" cy="1320800"/>
          </a:xfrm>
        </p:spPr>
        <p:txBody>
          <a:bodyPr/>
          <a:lstStyle/>
          <a:p>
            <a:r>
              <a:rPr lang="de-DE" dirty="0"/>
              <a:t>Objektnetz – abhängiges Objekte </a:t>
            </a:r>
            <a:r>
              <a:rPr lang="de-DE" dirty="0" err="1"/>
              <a:t>mocken</a:t>
            </a:r>
            <a:endParaRPr lang="de-DE" dirty="0"/>
          </a:p>
        </p:txBody>
      </p:sp>
      <p:pic>
        <p:nvPicPr>
          <p:cNvPr id="4" name="Grafik 3"/>
          <p:cNvPicPr>
            <a:picLocks noChangeAspect="1"/>
          </p:cNvPicPr>
          <p:nvPr/>
        </p:nvPicPr>
        <p:blipFill>
          <a:blip r:embed="rId2"/>
          <a:stretch>
            <a:fillRect/>
          </a:stretch>
        </p:blipFill>
        <p:spPr>
          <a:xfrm>
            <a:off x="279610" y="1514246"/>
            <a:ext cx="9338424" cy="4242816"/>
          </a:xfrm>
          <a:prstGeom prst="rect">
            <a:avLst/>
          </a:prstGeom>
        </p:spPr>
      </p:pic>
      <p:sp>
        <p:nvSpPr>
          <p:cNvPr id="3" name="Textfeld 2"/>
          <p:cNvSpPr txBox="1"/>
          <p:nvPr/>
        </p:nvSpPr>
        <p:spPr>
          <a:xfrm>
            <a:off x="1111910" y="6217920"/>
            <a:ext cx="7841895" cy="646331"/>
          </a:xfrm>
          <a:prstGeom prst="rect">
            <a:avLst/>
          </a:prstGeom>
          <a:noFill/>
        </p:spPr>
        <p:txBody>
          <a:bodyPr wrap="square" rtlCol="0">
            <a:spAutoFit/>
          </a:bodyPr>
          <a:lstStyle/>
          <a:p>
            <a:r>
              <a:rPr lang="de-DE" dirty="0"/>
              <a:t>Mit Farben kennzeichnen welche Objekte </a:t>
            </a:r>
            <a:r>
              <a:rPr lang="de-DE" dirty="0" err="1"/>
              <a:t>gemockt</a:t>
            </a:r>
            <a:r>
              <a:rPr lang="de-DE" dirty="0"/>
              <a:t> werden und in </a:t>
            </a:r>
            <a:r>
              <a:rPr lang="de-DE" dirty="0" err="1"/>
              <a:t>andererer</a:t>
            </a:r>
            <a:r>
              <a:rPr lang="de-DE" dirty="0"/>
              <a:t> Folie Ergebnis aufzeigen.</a:t>
            </a:r>
          </a:p>
        </p:txBody>
      </p:sp>
    </p:spTree>
    <p:extLst>
      <p:ext uri="{BB962C8B-B14F-4D97-AF65-F5344CB8AC3E}">
        <p14:creationId xmlns:p14="http://schemas.microsoft.com/office/powerpoint/2010/main" val="3689959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940700" cy="1320800"/>
          </a:xfrm>
        </p:spPr>
        <p:txBody>
          <a:bodyPr/>
          <a:lstStyle/>
          <a:p>
            <a:r>
              <a:rPr lang="de-DE" dirty="0"/>
              <a:t>Objektnetz – abhängige Objekte </a:t>
            </a:r>
            <a:r>
              <a:rPr lang="de-DE" dirty="0" err="1"/>
              <a:t>mocken</a:t>
            </a:r>
            <a:endParaRPr lang="de-DE" dirty="0"/>
          </a:p>
        </p:txBody>
      </p:sp>
      <p:pic>
        <p:nvPicPr>
          <p:cNvPr id="5" name="Grafik 4"/>
          <p:cNvPicPr>
            <a:picLocks noChangeAspect="1"/>
          </p:cNvPicPr>
          <p:nvPr/>
        </p:nvPicPr>
        <p:blipFill>
          <a:blip r:embed="rId2"/>
          <a:stretch>
            <a:fillRect/>
          </a:stretch>
        </p:blipFill>
        <p:spPr>
          <a:xfrm>
            <a:off x="547000" y="1559392"/>
            <a:ext cx="9210675" cy="3914775"/>
          </a:xfrm>
          <a:prstGeom prst="rect">
            <a:avLst/>
          </a:prstGeom>
        </p:spPr>
      </p:pic>
      <p:sp>
        <p:nvSpPr>
          <p:cNvPr id="6" name="Textfeld 5"/>
          <p:cNvSpPr txBox="1"/>
          <p:nvPr/>
        </p:nvSpPr>
        <p:spPr>
          <a:xfrm>
            <a:off x="768096" y="5837530"/>
            <a:ext cx="8332013" cy="646331"/>
          </a:xfrm>
          <a:prstGeom prst="rect">
            <a:avLst/>
          </a:prstGeom>
          <a:noFill/>
        </p:spPr>
        <p:txBody>
          <a:bodyPr wrap="square" rtlCol="0">
            <a:spAutoFit/>
          </a:bodyPr>
          <a:lstStyle/>
          <a:p>
            <a:r>
              <a:rPr lang="de-DE" dirty="0"/>
              <a:t>Anwendung des Pippi Langstrumpf Prinzips. Die Welt in der das grüne Objekt lebt, wird so geschaffen wie sie uns gefällt. </a:t>
            </a:r>
          </a:p>
        </p:txBody>
      </p:sp>
    </p:spTree>
    <p:extLst>
      <p:ext uri="{BB962C8B-B14F-4D97-AF65-F5344CB8AC3E}">
        <p14:creationId xmlns:p14="http://schemas.microsoft.com/office/powerpoint/2010/main" val="1946501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1256</Words>
  <Application>Microsoft Office PowerPoint</Application>
  <PresentationFormat>Custom</PresentationFormat>
  <Paragraphs>222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Facette</vt:lpstr>
      <vt:lpstr>Mockito</vt:lpstr>
      <vt:lpstr>Motivation</vt:lpstr>
      <vt:lpstr>Pippi Langstrumpf Prinzip</vt:lpstr>
      <vt:lpstr>Objektnetz</vt:lpstr>
      <vt:lpstr>Problem – externe Ressourcen</vt:lpstr>
      <vt:lpstr>Objektnetz – Externe Ressourcen faken</vt:lpstr>
      <vt:lpstr>Objektnetz – Wo ist der Fehler?</vt:lpstr>
      <vt:lpstr>Objektnetz – abhängiges Objekte mocken</vt:lpstr>
      <vt:lpstr>Objektnetz – abhängige Objekte mocken</vt:lpstr>
      <vt:lpstr>Isoliertes Testen durch mocken</vt:lpstr>
      <vt:lpstr>Objektorientierung für Anfänger</vt:lpstr>
      <vt:lpstr>Wie reagiert ein Objekt auf eine Nachricht?</vt:lpstr>
      <vt:lpstr>Beispiel</vt:lpstr>
      <vt:lpstr>Erläuterung von Beispiel</vt:lpstr>
      <vt:lpstr>Wie teste ich die Gewichtsänderung?</vt:lpstr>
      <vt:lpstr>Problem Ersetzung des Schweinehundes 1</vt:lpstr>
      <vt:lpstr>Dependeny Injection</vt:lpstr>
      <vt:lpstr>Lösung ohne Mockito</vt:lpstr>
      <vt:lpstr>Lösung mit Mockito</vt:lpstr>
      <vt:lpstr>Mocks konfigurieren</vt:lpstr>
      <vt:lpstr>Mocks konfigurieren</vt:lpstr>
      <vt:lpstr>Methodenaufruf überpruefen</vt:lpstr>
      <vt:lpstr>Spy Objekte</vt:lpstr>
      <vt:lpstr>PowerPoint Presentation</vt:lpstr>
      <vt:lpstr>Spy Objekt Erläuterung des Codes - 1</vt:lpstr>
      <vt:lpstr>Spy Objekt Erläuterung des Codes - 2</vt:lpstr>
      <vt:lpstr>Stubs mit Spy Objekten</vt:lpstr>
      <vt:lpstr>Beispiel</vt:lpstr>
      <vt:lpstr>Beispiel</vt:lpstr>
      <vt:lpstr>Begriffdefinitionen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Mockito</dc:title>
  <dc:creator>mail@klausmeucht.de</dc:creator>
  <cp:lastModifiedBy>Meucht, Klaus</cp:lastModifiedBy>
  <cp:revision>89</cp:revision>
  <dcterms:created xsi:type="dcterms:W3CDTF">2017-03-29T05:45:32Z</dcterms:created>
  <dcterms:modified xsi:type="dcterms:W3CDTF">2017-06-28T13:52:09Z</dcterms:modified>
</cp:coreProperties>
</file>